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4" r:id="rId9"/>
    <p:sldId id="261" r:id="rId10"/>
    <p:sldId id="262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cap="none" dirty="0"/>
              <a:t>pp.</a:t>
            </a:r>
            <a:r>
              <a:rPr lang="en-US" dirty="0"/>
              <a:t> 554-560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the Kingdom </a:t>
            </a:r>
            <a:r>
              <a:rPr lang="en-US" dirty="0" err="1"/>
              <a:t>animalia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4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" y="189378"/>
            <a:ext cx="8915400" cy="5936785"/>
          </a:xfrm>
          <a:solidFill>
            <a:srgbClr val="D9D9D9"/>
          </a:solidFill>
        </p:spPr>
        <p:txBody>
          <a:bodyPr/>
          <a:lstStyle/>
          <a:p>
            <a:pPr marL="571500" indent="-457200">
              <a:buFont typeface="+mj-lt"/>
              <a:buAutoNum type="arabicPeriod" startAt="5"/>
            </a:pPr>
            <a:endParaRPr lang="en-US" dirty="0">
              <a:sym typeface="Wingdings"/>
            </a:endParaRPr>
          </a:p>
          <a:p>
            <a:pPr marL="571500" indent="-457200">
              <a:buFont typeface="+mj-lt"/>
              <a:buAutoNum type="arabicPeriod" startAt="6"/>
            </a:pPr>
            <a:r>
              <a:rPr lang="en-US" sz="2600" dirty="0">
                <a:sym typeface="Wingdings"/>
              </a:rPr>
              <a:t>Body shape: asymmetrical  radial  bilateral</a:t>
            </a:r>
            <a:endParaRPr lang="en-US" sz="26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3" y="1180442"/>
            <a:ext cx="7213712" cy="293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4305661"/>
            <a:ext cx="5003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63" y="246580"/>
            <a:ext cx="8717085" cy="6164494"/>
          </a:xfrm>
          <a:solidFill>
            <a:srgbClr val="D9D9D9"/>
          </a:solidFill>
        </p:spPr>
        <p:txBody>
          <a:bodyPr/>
          <a:lstStyle/>
          <a:p>
            <a:pPr marL="571500" indent="-457200">
              <a:buFont typeface="+mj-lt"/>
              <a:buAutoNum type="arabicPeriod" startAt="7"/>
            </a:pPr>
            <a:r>
              <a:rPr lang="en-US" sz="2800" dirty="0"/>
              <a:t>Segmentation: 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/>
              <a:t>	no segmentation </a:t>
            </a:r>
            <a:r>
              <a:rPr lang="en-US" sz="2800" dirty="0">
                <a:sym typeface="Wingdings"/>
              </a:rPr>
              <a:t> segmentation</a:t>
            </a:r>
          </a:p>
          <a:p>
            <a:pPr marL="114300" indent="0">
              <a:buNone/>
            </a:pPr>
            <a:endParaRPr lang="en-US" sz="2800" dirty="0"/>
          </a:p>
          <a:p>
            <a:pPr lvl="1"/>
            <a:r>
              <a:rPr lang="en-US" sz="2400" dirty="0"/>
              <a:t>Allows specialization of certain segments </a:t>
            </a:r>
          </a:p>
          <a:p>
            <a:pPr lvl="1"/>
            <a:r>
              <a:rPr lang="en-US" sz="2400" dirty="0"/>
              <a:t>Ex) specialized limbs (claws, antennae,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3445667"/>
            <a:ext cx="47625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28" y="3441127"/>
            <a:ext cx="3288783" cy="31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Multicellular</a:t>
            </a:r>
          </a:p>
          <a:p>
            <a:r>
              <a:rPr lang="en-US" sz="2800" dirty="0"/>
              <a:t>Heterotrophic</a:t>
            </a:r>
          </a:p>
          <a:p>
            <a:r>
              <a:rPr lang="en-US" sz="2800" dirty="0"/>
              <a:t>Eukaryotic</a:t>
            </a:r>
          </a:p>
          <a:p>
            <a:r>
              <a:rPr lang="en-US" sz="2800" dirty="0"/>
              <a:t>Lack cell walls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03" y="1752600"/>
            <a:ext cx="3863397" cy="48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800" dirty="0"/>
              <a:t>Animal size: small </a:t>
            </a:r>
            <a:r>
              <a:rPr lang="en-US" sz="2800" dirty="0">
                <a:sym typeface="Wingdings"/>
              </a:rPr>
              <a:t> large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84" y="2798680"/>
            <a:ext cx="4348043" cy="2783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69426-DC12-4EF4-9BCE-5D9A7E5F0527}"/>
              </a:ext>
            </a:extLst>
          </p:cNvPr>
          <p:cNvSpPr txBox="1"/>
          <p:nvPr/>
        </p:nvSpPr>
        <p:spPr>
          <a:xfrm>
            <a:off x="4737568" y="5784350"/>
            <a:ext cx="401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Whale – up to 33.6 m (110 ft)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CEA45-B4C4-44A3-A8A8-E39A0D079326}"/>
              </a:ext>
            </a:extLst>
          </p:cNvPr>
          <p:cNvSpPr txBox="1"/>
          <p:nvPr/>
        </p:nvSpPr>
        <p:spPr>
          <a:xfrm>
            <a:off x="321273" y="5784350"/>
            <a:ext cx="38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Myxobolus</a:t>
            </a:r>
            <a:r>
              <a:rPr lang="en-US" i="1" dirty="0"/>
              <a:t> shekel</a:t>
            </a:r>
            <a:r>
              <a:rPr lang="en-US" dirty="0"/>
              <a:t> is no more than 8.5 µm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3C089-741B-4D93-ADE5-58EF6241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8" y="2798679"/>
            <a:ext cx="4129132" cy="27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26" y="135619"/>
            <a:ext cx="9008374" cy="6250797"/>
          </a:xfrm>
          <a:solidFill>
            <a:srgbClr val="D9D9D9"/>
          </a:solidFill>
        </p:spPr>
        <p:txBody>
          <a:bodyPr>
            <a:normAutofit/>
          </a:bodyPr>
          <a:lstStyle/>
          <a:p>
            <a:pPr lvl="1"/>
            <a:endParaRPr lang="en-US" sz="2400" dirty="0">
              <a:sym typeface="Wingdings"/>
            </a:endParaRPr>
          </a:p>
          <a:p>
            <a:pPr marL="571500" indent="-457200">
              <a:buFont typeface="+mj-lt"/>
              <a:buAutoNum type="arabicPeriod" startAt="2"/>
            </a:pPr>
            <a:r>
              <a:rPr lang="en-US" sz="2800" dirty="0">
                <a:sym typeface="Wingdings"/>
              </a:rPr>
              <a:t>Level of Organization: </a:t>
            </a:r>
          </a:p>
          <a:p>
            <a:pPr marL="114300" indent="0">
              <a:buNone/>
            </a:pPr>
            <a:endParaRPr lang="en-US" dirty="0">
              <a:sym typeface="Wingdings"/>
            </a:endParaRPr>
          </a:p>
          <a:p>
            <a:pPr marL="114300" indent="0">
              <a:buNone/>
            </a:pPr>
            <a:r>
              <a:rPr lang="en-US" dirty="0">
                <a:sym typeface="Wingdings"/>
              </a:rPr>
              <a:t>	cells  tissues  organs  organ systems</a:t>
            </a:r>
          </a:p>
          <a:p>
            <a:pPr marL="114300" indent="0">
              <a:buNone/>
            </a:pPr>
            <a:endParaRPr lang="en-US" dirty="0">
              <a:sym typeface="Wingdings"/>
            </a:endParaRPr>
          </a:p>
          <a:p>
            <a:pPr lvl="1"/>
            <a:r>
              <a:rPr lang="en-US" sz="2400" dirty="0">
                <a:sym typeface="Wingdings"/>
              </a:rPr>
              <a:t>Specialization = does a better job (protection, support, etc.)</a:t>
            </a:r>
          </a:p>
          <a:p>
            <a:pPr lvl="1"/>
            <a:endParaRPr lang="en-US" sz="2400" dirty="0">
              <a:sym typeface="Wingdings"/>
            </a:endParaRPr>
          </a:p>
          <a:p>
            <a:pPr marL="571500" indent="-457200">
              <a:buAutoNum type="arabicPeriod" startAt="2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09" y="3378143"/>
            <a:ext cx="8244036" cy="31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45" y="274999"/>
            <a:ext cx="8690002" cy="59299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sz="2800" dirty="0">
                <a:sym typeface="Wingdings"/>
              </a:rPr>
              <a:t>Body plan: </a:t>
            </a:r>
          </a:p>
          <a:p>
            <a:pPr lvl="1"/>
            <a:r>
              <a:rPr lang="en-US" dirty="0">
                <a:sym typeface="Wingdings"/>
              </a:rPr>
              <a:t>all organisms are generally a hollow tube</a:t>
            </a:r>
          </a:p>
          <a:p>
            <a:pPr lvl="1"/>
            <a:r>
              <a:rPr lang="en-US" dirty="0">
                <a:sym typeface="Wingdings"/>
              </a:rPr>
              <a:t>One opening  two openings (mouth &amp; anus)</a:t>
            </a:r>
          </a:p>
          <a:p>
            <a:pPr lvl="1"/>
            <a:r>
              <a:rPr lang="en-US" dirty="0">
                <a:sym typeface="Wingdings"/>
              </a:rPr>
              <a:t>2 layered tube (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2 germ layers</a:t>
            </a:r>
            <a:r>
              <a:rPr lang="en-US" dirty="0">
                <a:sym typeface="Wingdings"/>
              </a:rPr>
              <a:t>)  3 layered tube (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3 germ layers</a:t>
            </a:r>
            <a:r>
              <a:rPr lang="en-US" dirty="0">
                <a:sym typeface="Wingdings"/>
              </a:rPr>
              <a:t>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7052" y="2829535"/>
            <a:ext cx="2762975" cy="2761915"/>
          </a:xfrm>
          <a:prstGeom prst="ellipse">
            <a:avLst/>
          </a:prstGeom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33517" y="2829534"/>
            <a:ext cx="2762975" cy="2761915"/>
          </a:xfrm>
          <a:prstGeom prst="ellipse">
            <a:avLst/>
          </a:prstGeom>
          <a:solidFill>
            <a:srgbClr val="FAE0F4"/>
          </a:solidFill>
          <a:ln w="57150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03501" y="3620468"/>
            <a:ext cx="1314641" cy="1069430"/>
          </a:xfrm>
          <a:prstGeom prst="ellipse">
            <a:avLst/>
          </a:prstGeom>
          <a:ln w="57150" cmpd="sng">
            <a:solidFill>
              <a:srgbClr val="3366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7684" y="3620468"/>
            <a:ext cx="1314641" cy="1069430"/>
          </a:xfrm>
          <a:prstGeom prst="ellipse">
            <a:avLst/>
          </a:prstGeom>
          <a:ln w="57150" cmpd="sng">
            <a:solidFill>
              <a:srgbClr val="3366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0565" y="2775550"/>
            <a:ext cx="18159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Ectoderm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20565" y="3645054"/>
            <a:ext cx="18159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Digestive cavity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0565" y="4689898"/>
            <a:ext cx="18159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Endoderm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4863" y="6020256"/>
            <a:ext cx="18159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Mesoderm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002" y="6020256"/>
            <a:ext cx="21537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“Jelly” – NO cells</a:t>
            </a:r>
          </a:p>
        </p:txBody>
      </p:sp>
      <p:cxnSp>
        <p:nvCxnSpPr>
          <p:cNvPr id="15" name="Straight Connector 14"/>
          <p:cNvCxnSpPr>
            <a:stCxn id="8" idx="1"/>
            <a:endCxn id="4" idx="7"/>
          </p:cNvCxnSpPr>
          <p:nvPr/>
        </p:nvCxnSpPr>
        <p:spPr>
          <a:xfrm flipH="1">
            <a:off x="2915399" y="2960216"/>
            <a:ext cx="605166" cy="27379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1"/>
          </p:cNvCxnSpPr>
          <p:nvPr/>
        </p:nvCxnSpPr>
        <p:spPr>
          <a:xfrm flipH="1" flipV="1">
            <a:off x="5336553" y="2966431"/>
            <a:ext cx="601592" cy="26757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28206" y="3798705"/>
            <a:ext cx="1292359" cy="32305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336555" y="3832124"/>
            <a:ext cx="1403768" cy="18226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540155" y="4444819"/>
            <a:ext cx="980410" cy="42331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336555" y="4556218"/>
            <a:ext cx="1080678" cy="311919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0"/>
          </p:cNvCxnSpPr>
          <p:nvPr/>
        </p:nvCxnSpPr>
        <p:spPr>
          <a:xfrm flipV="1">
            <a:off x="1908899" y="5291452"/>
            <a:ext cx="0" cy="728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929929" y="5309394"/>
            <a:ext cx="0" cy="728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8307" y="2199735"/>
            <a:ext cx="15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Diploblast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8894" y="2199735"/>
            <a:ext cx="15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Triploblast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0" y="211658"/>
            <a:ext cx="8701144" cy="624948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Ectoderm – protection &amp; sensing</a:t>
            </a:r>
          </a:p>
          <a:p>
            <a:r>
              <a:rPr lang="en-US" dirty="0"/>
              <a:t>Endoderm – digestion</a:t>
            </a:r>
          </a:p>
          <a:p>
            <a:r>
              <a:rPr lang="en-US" dirty="0"/>
              <a:t>Mesoderm – muscles, circulation, glands, other tissues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6" y="1949568"/>
            <a:ext cx="6530197" cy="408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65" y="408372"/>
            <a:ext cx="6768434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1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6" y="215900"/>
            <a:ext cx="8955396" cy="6501459"/>
          </a:xfrm>
          <a:solidFill>
            <a:srgbClr val="D9D9D9"/>
          </a:solidFill>
        </p:spPr>
        <p:txBody>
          <a:bodyPr/>
          <a:lstStyle/>
          <a:p>
            <a:pPr marL="571500" indent="-457200">
              <a:buFont typeface="+mj-lt"/>
              <a:buAutoNum type="arabicPeriod" startAt="4"/>
            </a:pPr>
            <a:r>
              <a:rPr lang="en-US" dirty="0"/>
              <a:t>Body cavities: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sz="2000" dirty="0"/>
              <a:t>Acoelomate </a:t>
            </a:r>
            <a:r>
              <a:rPr lang="en-US" dirty="0">
                <a:sym typeface="Wingdings"/>
              </a:rPr>
              <a:t>	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pseudocoelom</a:t>
            </a:r>
            <a:r>
              <a:rPr lang="en-US" sz="2000" dirty="0">
                <a:sym typeface="Wingdings"/>
              </a:rPr>
              <a:t> 	 coelom</a:t>
            </a:r>
          </a:p>
          <a:p>
            <a:pPr marL="114300" indent="0">
              <a:buNone/>
            </a:pPr>
            <a:endParaRPr lang="en-US" dirty="0">
              <a:sym typeface="Wingdings"/>
            </a:endParaRPr>
          </a:p>
          <a:p>
            <a:pPr lvl="1"/>
            <a:r>
              <a:rPr lang="en-US" sz="2200" dirty="0">
                <a:sym typeface="Wingdings"/>
              </a:rPr>
              <a:t>Acoelomate = NO coelom</a:t>
            </a:r>
          </a:p>
          <a:p>
            <a:pPr lvl="1"/>
            <a:r>
              <a:rPr lang="en-US" sz="2200" dirty="0" err="1">
                <a:sym typeface="Wingdings"/>
              </a:rPr>
              <a:t>Pseudocoelom</a:t>
            </a:r>
            <a:r>
              <a:rPr lang="en-US" sz="2200" dirty="0">
                <a:sym typeface="Wingdings"/>
              </a:rPr>
              <a:t> = have a body cavity but it does not develop from mesoderm</a:t>
            </a:r>
          </a:p>
          <a:p>
            <a:pPr lvl="1"/>
            <a:r>
              <a:rPr lang="en-US" sz="2200" dirty="0">
                <a:sym typeface="Wingdings"/>
              </a:rPr>
              <a:t>Coelom = body cavity lined with mesoderm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30" y="303859"/>
            <a:ext cx="53340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56" y="178238"/>
            <a:ext cx="8779132" cy="6349743"/>
          </a:xfrm>
          <a:solidFill>
            <a:srgbClr val="D9D9D9"/>
          </a:solidFill>
        </p:spPr>
        <p:txBody>
          <a:bodyPr/>
          <a:lstStyle/>
          <a:p>
            <a:pPr marL="571500" indent="-457200">
              <a:buFont typeface="+mj-lt"/>
              <a:buAutoNum type="arabicPeriod" startAt="4"/>
            </a:pPr>
            <a:endParaRPr lang="en-US" dirty="0"/>
          </a:p>
          <a:p>
            <a:pPr marL="571500" indent="-457200">
              <a:buFont typeface="+mj-lt"/>
              <a:buAutoNum type="arabicPeriod" startAt="5"/>
            </a:pPr>
            <a:r>
              <a:rPr lang="en-US" sz="2800" dirty="0"/>
              <a:t>Cephalization: </a:t>
            </a:r>
          </a:p>
          <a:p>
            <a:pPr marL="114300" indent="0">
              <a:buNone/>
            </a:pPr>
            <a:r>
              <a:rPr lang="en-US" sz="2200" dirty="0"/>
              <a:t>	No nervous system </a:t>
            </a:r>
            <a:r>
              <a:rPr lang="en-US" sz="2200" dirty="0">
                <a:sym typeface="Wingdings"/>
              </a:rPr>
              <a:t> well-developed nervous system 						with a brain</a:t>
            </a:r>
          </a:p>
          <a:p>
            <a:pPr marL="571500" indent="-457200">
              <a:buFont typeface="+mj-lt"/>
              <a:buAutoNum type="arabicPeriod" startAt="4"/>
            </a:pPr>
            <a:endParaRPr lang="en-US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59181"/>
            <a:ext cx="8839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165</TotalTime>
  <Words>222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Century Gothic</vt:lpstr>
      <vt:lpstr>Apothecary</vt:lpstr>
      <vt:lpstr>Introduction to the Kingdom animalia</vt:lpstr>
      <vt:lpstr>General Characteristics</vt:lpstr>
      <vt:lpstr>Evolutionary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 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animalia</dc:title>
  <dc:creator>Christopher Sharp</dc:creator>
  <cp:lastModifiedBy>Sharp, Jennifer</cp:lastModifiedBy>
  <cp:revision>18</cp:revision>
  <dcterms:created xsi:type="dcterms:W3CDTF">2015-01-08T01:48:08Z</dcterms:created>
  <dcterms:modified xsi:type="dcterms:W3CDTF">2020-06-17T01:09:43Z</dcterms:modified>
</cp:coreProperties>
</file>