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2" r:id="rId4"/>
    <p:sldId id="263" r:id="rId5"/>
    <p:sldId id="268" r:id="rId6"/>
    <p:sldId id="260" r:id="rId7"/>
    <p:sldId id="261" r:id="rId8"/>
    <p:sldId id="257" r:id="rId9"/>
    <p:sldId id="265" r:id="rId10"/>
    <p:sldId id="266" r:id="rId11"/>
    <p:sldId id="267" r:id="rId12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DA7BB38-EDE5-435F-AD83-AA7BB32888F7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73B856F-B8EF-4E4C-AAC4-7C92614F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2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2B07D-6C70-4F3D-A5CA-9902C9EE9DB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1893B9-5864-42B6-A56B-56BCA0AA147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BE41A-997C-45F6-82D5-AB6D5725CFE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2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7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3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4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6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9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5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6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1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913EB-89D0-4D31-BB05-884CD34A4AA2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506E-13D6-4F7A-B7BB-6DB235103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2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FGnS-Xk0Zq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OpBylwH9DU&amp;feature=emb_log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86385"/>
            <a:ext cx="7772400" cy="932815"/>
          </a:xfrm>
        </p:spPr>
        <p:txBody>
          <a:bodyPr/>
          <a:lstStyle/>
          <a:p>
            <a:r>
              <a:rPr lang="en-US" dirty="0"/>
              <a:t>Cells – The Basic Unit of Life</a:t>
            </a:r>
          </a:p>
        </p:txBody>
      </p:sp>
      <p:pic>
        <p:nvPicPr>
          <p:cNvPr id="2050" name="Picture 2" descr="Cell-fie   hahahahahahaha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60" y="1209675"/>
            <a:ext cx="5372100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348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Endosymbiosis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theory that eukaryotic cell organelles came from prokaryotic cells that become incorporated inside larger prokaryotic cells.</a:t>
            </a:r>
          </a:p>
          <a:p>
            <a:r>
              <a:rPr lang="en-US" dirty="0"/>
              <a:t>Supported by these observations:</a:t>
            </a:r>
          </a:p>
          <a:p>
            <a:pPr lvl="1"/>
            <a:r>
              <a:rPr lang="en-US" dirty="0"/>
              <a:t>Organelles contain circular DNA like bacteria.</a:t>
            </a:r>
          </a:p>
          <a:p>
            <a:pPr lvl="1"/>
            <a:r>
              <a:rPr lang="en-US" dirty="0"/>
              <a:t>Contain the same ribosomes as bacteria.</a:t>
            </a:r>
          </a:p>
          <a:p>
            <a:pPr lvl="1"/>
            <a:r>
              <a:rPr lang="en-US" dirty="0"/>
              <a:t>Organelles have a double membrane as though a single-membrane cell had been engulfed and surrounded by a larger cell.</a:t>
            </a:r>
          </a:p>
          <a:p>
            <a:pPr lvl="1"/>
            <a:r>
              <a:rPr lang="en-US" dirty="0"/>
              <a:t>Organelles reproduce by binary fission like bacteria.</a:t>
            </a:r>
          </a:p>
          <a:p>
            <a:pPr lvl="1"/>
            <a:r>
              <a:rPr lang="en-US" dirty="0"/>
              <a:t>Organelles are very like some bacteria that are alive today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9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485304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04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Random Cell Facts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average human being is composed of around 100 Trillion individual cells!!!</a:t>
            </a:r>
          </a:p>
          <a:p>
            <a:r>
              <a:rPr lang="en-US" altLang="en-US" dirty="0"/>
              <a:t>It would take as many as 50 cells to cover the area of a dot on the letter “</a:t>
            </a:r>
            <a:r>
              <a:rPr lang="en-US" altLang="en-US" sz="2000" dirty="0" err="1"/>
              <a:t>i</a:t>
            </a:r>
            <a:r>
              <a:rPr lang="en-US" altLang="en-US" dirty="0"/>
              <a:t>”</a:t>
            </a:r>
          </a:p>
          <a:p>
            <a:endParaRPr lang="en-US" altLang="en-US" dirty="0"/>
          </a:p>
          <a:p>
            <a:pPr algn="ctr">
              <a:buFont typeface="Wingdings" pitchFamily="2" charset="2"/>
              <a:buNone/>
            </a:pPr>
            <a:r>
              <a:rPr lang="en-US" altLang="en-US" sz="6000" dirty="0">
                <a:solidFill>
                  <a:srgbClr val="FF3300"/>
                </a:solidFill>
              </a:rPr>
              <a:t>WOW!!!</a:t>
            </a:r>
          </a:p>
        </p:txBody>
      </p:sp>
    </p:spTree>
    <p:extLst>
      <p:ext uri="{BB962C8B-B14F-4D97-AF65-F5344CB8AC3E}">
        <p14:creationId xmlns:p14="http://schemas.microsoft.com/office/powerpoint/2010/main" val="82044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pic>
        <p:nvPicPr>
          <p:cNvPr id="1026" name="Picture 2" descr="Image result for the cell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0" y="1752600"/>
            <a:ext cx="8906740" cy="399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68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Image result for the cell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" y="0"/>
            <a:ext cx="91396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30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98052-F32A-4CB0-9B16-2B3DDF7A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16" y="0"/>
            <a:ext cx="8229600" cy="1143000"/>
          </a:xfrm>
        </p:spPr>
        <p:txBody>
          <a:bodyPr/>
          <a:lstStyle/>
          <a:p>
            <a:r>
              <a:rPr lang="en-US"/>
              <a:t>What they discovered…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11216-C289-4DAC-A774-6A958D678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92" y="1168685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/>
              <a:t>Robert Hooke (1665): Cells</a:t>
            </a:r>
          </a:p>
          <a:p>
            <a:r>
              <a:rPr lang="en-US" dirty="0"/>
              <a:t>Anton van Leeuwenhoek (1673): Single celled organisms</a:t>
            </a:r>
          </a:p>
          <a:p>
            <a:r>
              <a:rPr lang="en-US" dirty="0"/>
              <a:t>Matthias Schleiden (1838): All plants are made of cells.</a:t>
            </a:r>
          </a:p>
          <a:p>
            <a:r>
              <a:rPr lang="en-US" dirty="0"/>
              <a:t>Theodor Schwann (1839): All animals are made of cells.</a:t>
            </a:r>
          </a:p>
          <a:p>
            <a:r>
              <a:rPr lang="en-US" dirty="0"/>
              <a:t>Rudolph Virchow (1858): All cells come from pre-existing cells.</a:t>
            </a:r>
          </a:p>
        </p:txBody>
      </p:sp>
    </p:spTree>
    <p:extLst>
      <p:ext uri="{BB962C8B-B14F-4D97-AF65-F5344CB8AC3E}">
        <p14:creationId xmlns:p14="http://schemas.microsoft.com/office/powerpoint/2010/main" val="351025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9009"/>
            <a:ext cx="8229600" cy="1143000"/>
          </a:xfrm>
        </p:spPr>
        <p:txBody>
          <a:bodyPr/>
          <a:lstStyle/>
          <a:p>
            <a:r>
              <a:rPr lang="en-US" altLang="en-US" dirty="0"/>
              <a:t>The (original) Cell Theory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05800" cy="5287963"/>
          </a:xfrm>
        </p:spPr>
        <p:txBody>
          <a:bodyPr/>
          <a:lstStyle/>
          <a:p>
            <a:r>
              <a:rPr lang="en-US" altLang="en-US" sz="3600" dirty="0"/>
              <a:t>The 3 Basic Parts:</a:t>
            </a:r>
          </a:p>
          <a:p>
            <a:pPr marL="400050" lvl="1" indent="0">
              <a:buNone/>
            </a:pPr>
            <a:r>
              <a:rPr lang="en-US" altLang="en-US" dirty="0"/>
              <a:t>1. All organisms are composed of one or more cells. (Schleiden &amp; Schwann)</a:t>
            </a:r>
          </a:p>
          <a:p>
            <a:pPr marL="400050" lvl="1" indent="0">
              <a:buNone/>
            </a:pPr>
            <a:r>
              <a:rPr lang="en-US" altLang="en-US" dirty="0"/>
              <a:t>2. The cell is the basic unit of life in all living things. (Schleiden &amp; Schwann)</a:t>
            </a:r>
          </a:p>
          <a:p>
            <a:pPr marL="400050" lvl="1" indent="0">
              <a:buNone/>
            </a:pPr>
            <a:r>
              <a:rPr lang="en-US" altLang="en-US" dirty="0"/>
              <a:t>3. All cells are produced by the division of preexisting cells. (Virchow)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09DAF6C5-7BC2-4EDB-8683-CF10625B07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3867" y="4038600"/>
            <a:ext cx="4842933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6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71141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Modern Cell Theory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Modern Cell Theory contains 4 statements, in addition to the original Cell Theory:</a:t>
            </a:r>
          </a:p>
          <a:p>
            <a:pPr>
              <a:lnSpc>
                <a:spcPct val="110000"/>
              </a:lnSpc>
            </a:pPr>
            <a:r>
              <a:rPr lang="en-US" altLang="en-US" sz="2800" dirty="0"/>
              <a:t>The cell contains hereditary information (</a:t>
            </a:r>
            <a:r>
              <a:rPr lang="en-US" altLang="en-US" sz="2800" dirty="0">
                <a:solidFill>
                  <a:srgbClr val="FF0000"/>
                </a:solidFill>
              </a:rPr>
              <a:t>DNA</a:t>
            </a:r>
            <a:r>
              <a:rPr lang="en-US" altLang="en-US" sz="2800" dirty="0"/>
              <a:t>) which is passed on from cell to cell during cell division.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All cells are basically the same in chemical composition.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Energy flow occurs within cells</a:t>
            </a:r>
          </a:p>
          <a:p>
            <a:pPr>
              <a:lnSpc>
                <a:spcPct val="110000"/>
              </a:lnSpc>
            </a:pPr>
            <a:r>
              <a:rPr lang="en-US" altLang="en-US" sz="2800" dirty="0"/>
              <a:t>Cell activity depends on the activities of sub-cellular structures (= </a:t>
            </a:r>
            <a:r>
              <a:rPr lang="en-US" altLang="en-US" sz="2800" dirty="0">
                <a:solidFill>
                  <a:srgbClr val="FF0000"/>
                </a:solidFill>
              </a:rPr>
              <a:t>organelles</a:t>
            </a:r>
            <a:r>
              <a:rPr lang="en-US" altLang="en-US" sz="2800" dirty="0"/>
              <a:t>) within the cell.</a:t>
            </a:r>
          </a:p>
          <a:p>
            <a:pPr>
              <a:lnSpc>
                <a:spcPct val="15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pic>
        <p:nvPicPr>
          <p:cNvPr id="11268" name="Picture 4" descr="dn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514600"/>
            <a:ext cx="944880" cy="236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rokaryotic eukaryotic plant anim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6029325" cy="602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Prokaryotic versus Eukaryotic Cells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710467"/>
              </p:ext>
            </p:extLst>
          </p:nvPr>
        </p:nvGraphicFramePr>
        <p:xfrm>
          <a:off x="457200" y="1295400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Prokaryotic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Eukaryotic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Small cells (&lt; 5 </a:t>
                      </a:r>
                      <a:r>
                        <a:rPr lang="el-GR" dirty="0"/>
                        <a:t>μ</a:t>
                      </a:r>
                      <a:r>
                        <a:rPr lang="en-US" dirty="0"/>
                        <a:t>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Larger cells (&gt; 10 </a:t>
                      </a:r>
                      <a:r>
                        <a:rPr lang="el-GR" dirty="0"/>
                        <a:t>μ</a:t>
                      </a:r>
                      <a:r>
                        <a:rPr lang="en-US" dirty="0"/>
                        <a:t>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Always unicellular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Often multicellular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nucleus or any membrane-bound</a:t>
                      </a:r>
                      <a:r>
                        <a:rPr lang="en-US" baseline="0" dirty="0"/>
                        <a:t> organelles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</a:t>
                      </a:r>
                      <a:r>
                        <a:rPr lang="en-US" baseline="0" dirty="0"/>
                        <a:t> n</a:t>
                      </a:r>
                      <a:r>
                        <a:rPr lang="en-US" dirty="0"/>
                        <a:t>ucleus</a:t>
                      </a:r>
                      <a:r>
                        <a:rPr lang="en-US" baseline="0" dirty="0"/>
                        <a:t> and other membrane-bound organelles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DNA is circular</a:t>
                      </a:r>
                      <a:r>
                        <a:rPr lang="en-US" baseline="0" dirty="0"/>
                        <a:t> without proteins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DNA is linear &amp; associated</a:t>
                      </a:r>
                      <a:r>
                        <a:rPr lang="en-US" baseline="0" dirty="0"/>
                        <a:t> with proteins to form chromatin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Ribosomes are small.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Ribosomes are large.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cytoskeleton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</a:t>
                      </a:r>
                      <a:r>
                        <a:rPr lang="en-US" baseline="0" dirty="0"/>
                        <a:t> cytoskeleton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Motility</a:t>
                      </a:r>
                      <a:r>
                        <a:rPr lang="en-US" baseline="0" dirty="0"/>
                        <a:t> by rigid rotating flagellum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Motility</a:t>
                      </a:r>
                      <a:r>
                        <a:rPr lang="en-US" baseline="0" dirty="0"/>
                        <a:t> by flexible waving cilia or flagella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Cell division by binary fission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Cell division by mitosis or meiosis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Asexual reproduction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Asexual or sexual reproduction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Huge</a:t>
                      </a:r>
                      <a:r>
                        <a:rPr lang="en-US" baseline="0" dirty="0"/>
                        <a:t> variety of metabolic pathways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metabolic pathways (i.e.</a:t>
                      </a:r>
                      <a:r>
                        <a:rPr lang="en-US" baseline="0" dirty="0"/>
                        <a:t> cellular respiration)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7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423</Words>
  <Application>Microsoft Office PowerPoint</Application>
  <PresentationFormat>On-screen Show (4:3)</PresentationFormat>
  <Paragraphs>58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Cells – The Basic Unit of Life</vt:lpstr>
      <vt:lpstr>Some Random Cell Facts</vt:lpstr>
      <vt:lpstr>Timeline</vt:lpstr>
      <vt:lpstr>PowerPoint Presentation</vt:lpstr>
      <vt:lpstr>What they discovered…</vt:lpstr>
      <vt:lpstr>The (original) Cell Theory</vt:lpstr>
      <vt:lpstr>Modern Cell Theory</vt:lpstr>
      <vt:lpstr>PowerPoint Presentation</vt:lpstr>
      <vt:lpstr>Prokaryotic versus Eukaryotic Cells</vt:lpstr>
      <vt:lpstr>Endosymbiosis</vt:lpstr>
      <vt:lpstr>PowerPoint Presentation</vt:lpstr>
    </vt:vector>
  </TitlesOfParts>
  <Company>School District 67 - Okanagan Skaha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Sharp, Jennifer</dc:creator>
  <cp:lastModifiedBy>Sharp, Jennifer</cp:lastModifiedBy>
  <cp:revision>18</cp:revision>
  <cp:lastPrinted>2020-09-15T19:33:55Z</cp:lastPrinted>
  <dcterms:created xsi:type="dcterms:W3CDTF">2017-08-16T19:16:59Z</dcterms:created>
  <dcterms:modified xsi:type="dcterms:W3CDTF">2021-02-05T20:10:21Z</dcterms:modified>
</cp:coreProperties>
</file>