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1" r:id="rId4"/>
    <p:sldId id="264" r:id="rId5"/>
    <p:sldId id="265" r:id="rId6"/>
    <p:sldId id="257" r:id="rId7"/>
    <p:sldId id="258" r:id="rId8"/>
    <p:sldId id="266" r:id="rId9"/>
    <p:sldId id="260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6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980B-9F30-C140-95EE-CC449D152928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AD8C-D116-B841-8806-CF883829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9pPr>
          </a:lstStyle>
          <a:p>
            <a:pPr eaLnBrk="1" hangingPunct="1"/>
            <a:fld id="{C2FAF057-A027-524B-AD17-70831DB68FFA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F38BmgPcZ_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Chapter 15 - Classification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pp. 318-333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815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6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31" y="336206"/>
            <a:ext cx="6017123" cy="6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10416"/>
          <a:stretch>
            <a:fillRect/>
          </a:stretch>
        </p:blipFill>
        <p:spPr bwMode="auto">
          <a:xfrm>
            <a:off x="952500" y="765969"/>
            <a:ext cx="72390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charset="0"/>
                <a:ea typeface="ＭＳ Ｐゴシック" charset="0"/>
              </a:defRPr>
            </a:lvl9pPr>
          </a:lstStyle>
          <a:p>
            <a:pPr eaLnBrk="1" hangingPunct="1"/>
            <a:fld id="{9767E21F-E20B-8040-A709-933C0DADBFEE}" type="slidenum">
              <a:rPr lang="en-US" sz="800">
                <a:solidFill>
                  <a:schemeClr val="bg1"/>
                </a:solidFill>
                <a:latin typeface="Tahoma" charset="0"/>
              </a:rPr>
              <a:pPr eaLnBrk="1" hangingPunct="1"/>
              <a:t>2</a:t>
            </a:fld>
            <a:endParaRPr lang="en-US" sz="80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49" y="1656131"/>
            <a:ext cx="8263452" cy="4700219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There are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13 billion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known species of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This is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only 5% of all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organisms that ever lived!!!!!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New organisms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are still being found and identified</a:t>
            </a:r>
          </a:p>
          <a:p>
            <a:pPr eaLnBrk="1" hangingPunct="1">
              <a:buFontTx/>
              <a:buChar char="•"/>
              <a:defRPr/>
            </a:pPr>
            <a:endParaRPr lang="en-US" sz="3600" b="0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14276"/>
            <a:ext cx="8382000" cy="10928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Species of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42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23" y="2770197"/>
            <a:ext cx="4466368" cy="3882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Classify Organisms?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70" y="1792871"/>
            <a:ext cx="7839905" cy="16035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Accurately &amp; uniformly names organisms</a:t>
            </a:r>
          </a:p>
          <a:p>
            <a:pPr marL="457200" indent="-457200">
              <a:buAutoNum type="arabicPeriod"/>
            </a:pPr>
            <a:r>
              <a:rPr lang="en-US" dirty="0" smtClean="0"/>
              <a:t>Prevents misnomers such as starfish &amp; jellyfish that aren’t really fish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066" y="3396381"/>
            <a:ext cx="3756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Note</a:t>
            </a:r>
            <a:r>
              <a:rPr lang="en-US" sz="2400" dirty="0"/>
              <a:t>: We have not always had the same classification system &amp; it is still being modified </a:t>
            </a:r>
            <a:r>
              <a:rPr lang="en-US" sz="2400" dirty="0" smtClean="0"/>
              <a:t>today.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0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Confusion of using different languages for names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8" y="1752161"/>
            <a:ext cx="5983338" cy="42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Latin names are understood by all taxonomists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17645"/>
            <a:ext cx="6400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Classification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90" y="1750184"/>
            <a:ext cx="7807886" cy="43153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Assign universally accepted names </a:t>
            </a:r>
          </a:p>
          <a:p>
            <a:pPr marL="457200" indent="-457200">
              <a:buAutoNum type="arabicPeriod"/>
            </a:pPr>
            <a:r>
              <a:rPr lang="en-US" dirty="0" smtClean="0"/>
              <a:t>Organisms are grouped with other similar organisms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57" y="2890521"/>
            <a:ext cx="3263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65" y="1835414"/>
            <a:ext cx="4085641" cy="4375230"/>
          </a:xfrm>
        </p:spPr>
        <p:txBody>
          <a:bodyPr/>
          <a:lstStyle/>
          <a:p>
            <a:r>
              <a:rPr lang="en-US" dirty="0" smtClean="0"/>
              <a:t>Developed by </a:t>
            </a:r>
            <a:r>
              <a:rPr lang="en-US" b="1" dirty="0" smtClean="0"/>
              <a:t>Linnaeus, </a:t>
            </a:r>
            <a:r>
              <a:rPr lang="en-US" dirty="0" smtClean="0"/>
              <a:t>the “father” of taxonomy,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Classified organisms by their structure</a:t>
            </a:r>
          </a:p>
          <a:p>
            <a:r>
              <a:rPr lang="en-US" dirty="0" smtClean="0"/>
              <a:t>Developed the naming system, binomial nomenclature, still used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187" y="1584008"/>
            <a:ext cx="2425700" cy="3644900"/>
          </a:xfrm>
          <a:prstGeom prst="rect">
            <a:avLst/>
          </a:prstGeom>
        </p:spPr>
      </p:pic>
      <p:pic>
        <p:nvPicPr>
          <p:cNvPr id="6" name="Picture 5" descr="system_n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73">
            <a:off x="6483467" y="2808055"/>
            <a:ext cx="2128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_bea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5" r="1888"/>
          <a:stretch>
            <a:fillRect/>
          </a:stretch>
        </p:blipFill>
        <p:spPr bwMode="auto">
          <a:xfrm rot="21402993">
            <a:off x="6130901" y="705479"/>
            <a:ext cx="2324284" cy="28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460728"/>
            <a:ext cx="5652938" cy="6040617"/>
          </a:xfrm>
        </p:spPr>
        <p:txBody>
          <a:bodyPr>
            <a:normAutofit/>
          </a:bodyPr>
          <a:lstStyle/>
          <a:p>
            <a:r>
              <a:rPr lang="en-US" dirty="0"/>
              <a:t>Each organism has a two-part scientific name</a:t>
            </a:r>
          </a:p>
          <a:p>
            <a:pPr lvl="1">
              <a:buFontTx/>
              <a:buChar char="-"/>
            </a:pPr>
            <a:r>
              <a:rPr lang="en-US" sz="2400" dirty="0"/>
              <a:t>First name = genus name (capitalized)</a:t>
            </a:r>
          </a:p>
          <a:p>
            <a:pPr lvl="1">
              <a:buFontTx/>
              <a:buChar char="-"/>
            </a:pPr>
            <a:r>
              <a:rPr lang="en-US" sz="2400" dirty="0"/>
              <a:t>Second name = species name (lowercase)</a:t>
            </a:r>
          </a:p>
          <a:p>
            <a:pPr lvl="1">
              <a:buFontTx/>
              <a:buChar char="-"/>
            </a:pPr>
            <a:r>
              <a:rPr lang="en-US" sz="2400" dirty="0"/>
              <a:t>If the person who named the species is known, use it at the end</a:t>
            </a:r>
          </a:p>
          <a:p>
            <a:r>
              <a:rPr lang="en-US" dirty="0"/>
              <a:t>Entire two-part name must be written in italics or underlined when handwritten; the person who first gave the name to the species is in non-italic text</a:t>
            </a:r>
          </a:p>
          <a:p>
            <a:pPr marL="0" indent="0">
              <a:buNone/>
            </a:pPr>
            <a:r>
              <a:rPr lang="en-US" dirty="0"/>
              <a:t>	Example: </a:t>
            </a:r>
            <a:r>
              <a:rPr lang="en-US" i="1" dirty="0"/>
              <a:t>Homo sapiens </a:t>
            </a:r>
            <a:r>
              <a:rPr lang="en-US" dirty="0"/>
              <a:t>Linnaeus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hree_bea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4"/>
          <a:stretch>
            <a:fillRect/>
          </a:stretch>
        </p:blipFill>
        <p:spPr bwMode="auto">
          <a:xfrm rot="250095">
            <a:off x="6255681" y="3689097"/>
            <a:ext cx="2187853" cy="25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35" y="1756045"/>
            <a:ext cx="8334149" cy="4309476"/>
          </a:xfrm>
        </p:spPr>
        <p:txBody>
          <a:bodyPr/>
          <a:lstStyle/>
          <a:p>
            <a:r>
              <a:rPr lang="en-US" dirty="0" smtClean="0"/>
              <a:t>Linnaeus grouped organisms with similar structures together in “taxa”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Taxonomy</a:t>
            </a:r>
            <a:r>
              <a:rPr lang="en-US" dirty="0" smtClean="0"/>
              <a:t> = science of naming organisms &amp; assigning them to groups</a:t>
            </a:r>
          </a:p>
          <a:p>
            <a:r>
              <a:rPr lang="en-US" dirty="0" smtClean="0"/>
              <a:t>In order from largest to smallest taxon: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Domain, Kingdom, Phylum, Class, Order, Family, Genus, Species</a:t>
            </a:r>
          </a:p>
          <a:p>
            <a:pPr marL="0" indent="0" algn="ctr">
              <a:buNone/>
            </a:pP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on’t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ind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arents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arry 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/>
              <a:t>rders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rom 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rocery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tores?”</a:t>
            </a:r>
          </a:p>
          <a:p>
            <a:r>
              <a:rPr lang="en-US" dirty="0" smtClean="0"/>
              <a:t>This is also the order of most general to most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55</TotalTime>
  <Words>274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Chapter 15 - Classification</vt:lpstr>
      <vt:lpstr>Species of Organisms</vt:lpstr>
      <vt:lpstr>Why Classify Organisms?</vt:lpstr>
      <vt:lpstr>Confusion of using different languages for names</vt:lpstr>
      <vt:lpstr>Latin names are understood by all taxonomists</vt:lpstr>
      <vt:lpstr>Biological Classification Systems</vt:lpstr>
      <vt:lpstr>Binomial Nomenclature</vt:lpstr>
      <vt:lpstr>PowerPoint Presentation</vt:lpstr>
      <vt:lpstr>Taxonomy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Sharp</dc:creator>
  <cp:lastModifiedBy>Sharp, Jennifer</cp:lastModifiedBy>
  <cp:revision>10</cp:revision>
  <dcterms:created xsi:type="dcterms:W3CDTF">2014-10-23T02:28:02Z</dcterms:created>
  <dcterms:modified xsi:type="dcterms:W3CDTF">2014-10-23T17:24:03Z</dcterms:modified>
</cp:coreProperties>
</file>