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handoutMasterIdLst>
    <p:handoutMasterId r:id="rId9"/>
  </p:handout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2" d="100"/>
          <a:sy n="52" d="100"/>
        </p:scale>
        <p:origin x="-102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53284-9C6D-4FBD-930C-8569B1230E98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40E9F-2D51-4796-B34E-0480CCD92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57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December 11, 2014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December 11,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December 11,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December 11,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December 11,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December 11,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December 11,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December 11,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December 11,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December 11, 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December 11,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December 11,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Phylum </a:t>
            </a:r>
            <a:r>
              <a:rPr lang="en-US" dirty="0" err="1" smtClean="0">
                <a:solidFill>
                  <a:srgbClr val="FFFFFF"/>
                </a:solidFill>
              </a:rPr>
              <a:t>Bryophyta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595" y="4566717"/>
            <a:ext cx="3309803" cy="1260629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	pp. 451-454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25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14" y="650419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Similarities to Algae: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684" y="1458682"/>
            <a:ext cx="7104126" cy="4373948"/>
          </a:xfrm>
        </p:spPr>
        <p:txBody>
          <a:bodyPr>
            <a:normAutofit/>
          </a:bodyPr>
          <a:lstStyle/>
          <a:p>
            <a:pPr marL="525780" indent="-457200">
              <a:buAutoNum type="arabicPeriod"/>
            </a:pPr>
            <a:r>
              <a:rPr lang="en-US" sz="2800" dirty="0"/>
              <a:t>N</a:t>
            </a:r>
            <a:r>
              <a:rPr lang="en-US" sz="2800" dirty="0" smtClean="0"/>
              <a:t>on-vascular</a:t>
            </a:r>
          </a:p>
          <a:p>
            <a:pPr marL="525780" indent="-457200">
              <a:buAutoNum type="arabicPeriod"/>
            </a:pPr>
            <a:r>
              <a:rPr lang="en-US" sz="2800" dirty="0" smtClean="0"/>
              <a:t>Display alternation of generations</a:t>
            </a:r>
          </a:p>
          <a:p>
            <a:pPr marL="525780" indent="-457200">
              <a:buAutoNum type="arabicPeriod"/>
            </a:pPr>
            <a:r>
              <a:rPr lang="en-US" sz="2800" dirty="0" smtClean="0"/>
              <a:t>Need water for reproduction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664" y="3020274"/>
            <a:ext cx="4587241" cy="344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1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862" y="662995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Appearance/Structure: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550" y="1420956"/>
            <a:ext cx="5658027" cy="4411673"/>
          </a:xfrm>
        </p:spPr>
        <p:txBody>
          <a:bodyPr>
            <a:normAutofit/>
          </a:bodyPr>
          <a:lstStyle/>
          <a:p>
            <a:pPr marL="525780" indent="-457200">
              <a:buAutoNum type="arabicPeriod"/>
            </a:pPr>
            <a:r>
              <a:rPr lang="en-US" sz="2800" dirty="0" smtClean="0"/>
              <a:t>Less than a few centimeters tall</a:t>
            </a:r>
          </a:p>
          <a:p>
            <a:pPr marL="525780" indent="-457200"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Rhizoids</a:t>
            </a:r>
            <a:r>
              <a:rPr lang="en-US" sz="2800" dirty="0" smtClean="0"/>
              <a:t> = </a:t>
            </a:r>
            <a:r>
              <a:rPr lang="en-US" sz="2800" dirty="0" err="1" smtClean="0"/>
              <a:t>rootlike</a:t>
            </a:r>
            <a:endParaRPr lang="en-US" sz="2800" dirty="0" smtClean="0"/>
          </a:p>
          <a:p>
            <a:pPr marL="525780" indent="-457200"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Leaflets </a:t>
            </a:r>
            <a:r>
              <a:rPr lang="en-US" sz="2800" dirty="0" smtClean="0"/>
              <a:t>= moss “leaves”, no stem, no protective layer</a:t>
            </a:r>
          </a:p>
          <a:p>
            <a:pPr marL="525780" indent="-457200"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Seta</a:t>
            </a:r>
            <a:r>
              <a:rPr lang="en-US" sz="2800" dirty="0" smtClean="0"/>
              <a:t> = stalk</a:t>
            </a:r>
          </a:p>
          <a:p>
            <a:pPr marL="525780" indent="-457200"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Sporangia </a:t>
            </a:r>
            <a:r>
              <a:rPr lang="en-US" sz="2800" dirty="0" smtClean="0"/>
              <a:t>= capsule containing spores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385" y="3470654"/>
            <a:ext cx="2392096" cy="304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0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32685"/>
            <a:ext cx="9144000" cy="6043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1" y="813891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Lack Adaptations For Water-free Existence: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977" y="2062273"/>
            <a:ext cx="7833223" cy="4413765"/>
          </a:xfrm>
        </p:spPr>
        <p:txBody>
          <a:bodyPr>
            <a:normAutofit/>
          </a:bodyPr>
          <a:lstStyle/>
          <a:p>
            <a:pPr marL="525780" indent="-457200">
              <a:buAutoNum type="arabicPeriod"/>
            </a:pPr>
            <a:r>
              <a:rPr lang="en-US" sz="2800" b="1" dirty="0" smtClean="0">
                <a:solidFill>
                  <a:srgbClr val="FFFFFF"/>
                </a:solidFill>
              </a:rPr>
              <a:t>Lack conductive tissue </a:t>
            </a:r>
          </a:p>
          <a:p>
            <a:pPr lvl="2">
              <a:buFont typeface="Arial"/>
              <a:buChar char="•"/>
            </a:pPr>
            <a:r>
              <a:rPr lang="en-US" sz="2400" b="1" dirty="0" smtClean="0">
                <a:solidFill>
                  <a:srgbClr val="FFFFFF"/>
                </a:solidFill>
              </a:rPr>
              <a:t>instead water passes from cell to cell by osmosis &amp; surface tension around the stalk</a:t>
            </a:r>
          </a:p>
          <a:p>
            <a:pPr marL="525780" indent="-457200">
              <a:buAutoNum type="arabicPeriod"/>
            </a:pPr>
            <a:r>
              <a:rPr lang="en-US" sz="2800" b="1" dirty="0" smtClean="0">
                <a:solidFill>
                  <a:srgbClr val="FFFFFF"/>
                </a:solidFill>
              </a:rPr>
              <a:t>Lack cuticle</a:t>
            </a:r>
          </a:p>
          <a:p>
            <a:pPr marL="525780" indent="-457200">
              <a:buAutoNum type="arabicPeriod"/>
            </a:pPr>
            <a:r>
              <a:rPr lang="en-US" sz="2800" b="1" dirty="0" smtClean="0">
                <a:solidFill>
                  <a:srgbClr val="FFFFFF"/>
                </a:solidFill>
              </a:rPr>
              <a:t>Lack true roots</a:t>
            </a:r>
          </a:p>
          <a:p>
            <a:pPr marL="525780" indent="-457200">
              <a:buAutoNum type="arabicPeriod"/>
            </a:pPr>
            <a:r>
              <a:rPr lang="en-US" sz="2800" b="1" dirty="0" smtClean="0">
                <a:solidFill>
                  <a:srgbClr val="FFFFFF"/>
                </a:solidFill>
              </a:rPr>
              <a:t>Have sperm which need to swim to egg</a:t>
            </a:r>
            <a:endParaRPr 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05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84" y="267541"/>
            <a:ext cx="7024744" cy="1143000"/>
          </a:xfrm>
        </p:spPr>
        <p:txBody>
          <a:bodyPr/>
          <a:lstStyle/>
          <a:p>
            <a:r>
              <a:rPr lang="en-US" dirty="0" smtClean="0"/>
              <a:t>Ecological Role: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404" y="1435690"/>
            <a:ext cx="7066405" cy="4109877"/>
          </a:xfrm>
        </p:spPr>
        <p:txBody>
          <a:bodyPr>
            <a:normAutofit/>
          </a:bodyPr>
          <a:lstStyle/>
          <a:p>
            <a:pPr marL="525780" indent="-457200">
              <a:buAutoNum type="arabicPeriod"/>
            </a:pPr>
            <a:r>
              <a:rPr lang="en-US" sz="3200" dirty="0" smtClean="0"/>
              <a:t>Primary producer</a:t>
            </a:r>
          </a:p>
          <a:p>
            <a:pPr marL="525780" indent="-457200">
              <a:buAutoNum type="arabicPeriod"/>
            </a:pPr>
            <a:r>
              <a:rPr lang="en-US" sz="3200" dirty="0" smtClean="0"/>
              <a:t>Pioneer species</a:t>
            </a:r>
          </a:p>
          <a:p>
            <a:pPr lvl="2"/>
            <a:r>
              <a:rPr lang="en-US" sz="2400" dirty="0" smtClean="0"/>
              <a:t>Can grow on rock &amp; inhabitable soil</a:t>
            </a:r>
          </a:p>
          <a:p>
            <a:pPr lvl="2"/>
            <a:r>
              <a:rPr lang="en-US" sz="2400" dirty="0" smtClean="0"/>
              <a:t>Moss dies &amp; creates enriched soil for other, more complex plants to colonize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79" y="3891366"/>
            <a:ext cx="3711672" cy="278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7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834" y="154364"/>
            <a:ext cx="7024744" cy="1143000"/>
          </a:xfrm>
        </p:spPr>
        <p:txBody>
          <a:bodyPr/>
          <a:lstStyle/>
          <a:p>
            <a:r>
              <a:rPr lang="en-US" dirty="0" smtClean="0"/>
              <a:t>Reproduction: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964" y="1446106"/>
            <a:ext cx="7141846" cy="4386523"/>
          </a:xfrm>
        </p:spPr>
        <p:txBody>
          <a:bodyPr/>
          <a:lstStyle/>
          <a:p>
            <a:r>
              <a:rPr lang="en-US" dirty="0" smtClean="0"/>
              <a:t>Alternation of Generations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 smtClean="0"/>
              <a:t>Gametophyte</a:t>
            </a:r>
          </a:p>
          <a:p>
            <a:pPr marL="1097280" lvl="2" indent="-457200">
              <a:buFont typeface="Lucida Grande"/>
              <a:buChar char="-"/>
            </a:pPr>
            <a:r>
              <a:rPr lang="en-US" dirty="0" smtClean="0"/>
              <a:t>Haploid (n)</a:t>
            </a:r>
          </a:p>
          <a:p>
            <a:pPr marL="1097280" lvl="2" indent="-457200">
              <a:buFont typeface="Lucida Grande"/>
              <a:buChar char="-"/>
            </a:pPr>
            <a:r>
              <a:rPr lang="en-US" dirty="0" smtClean="0"/>
              <a:t>Has sexual reproduction requiring water</a:t>
            </a:r>
          </a:p>
          <a:p>
            <a:pPr marL="1097280" lvl="2" indent="-457200">
              <a:buFont typeface="Lucida Grande"/>
              <a:buChar char="-"/>
            </a:pPr>
            <a:r>
              <a:rPr lang="en-US" dirty="0" smtClean="0"/>
              <a:t>Dominant stage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 smtClean="0"/>
              <a:t>Sporophyte</a:t>
            </a:r>
          </a:p>
          <a:p>
            <a:pPr marL="1097280" lvl="2" indent="-457200">
              <a:buFont typeface="Lucida Grande"/>
              <a:buChar char="-"/>
            </a:pPr>
            <a:r>
              <a:rPr lang="en-US" dirty="0" smtClean="0"/>
              <a:t>Diploid (2n)</a:t>
            </a:r>
          </a:p>
          <a:p>
            <a:pPr marL="1097280" lvl="2" indent="-457200">
              <a:buFont typeface="Lucida Grande"/>
              <a:buChar char="-"/>
            </a:pPr>
            <a:r>
              <a:rPr lang="en-US" dirty="0" smtClean="0"/>
              <a:t>Has asexual reproduction using spores</a:t>
            </a:r>
          </a:p>
          <a:p>
            <a:pPr marL="1097280" lvl="2" indent="-457200">
              <a:buFont typeface="Lucida Grande"/>
              <a:buChar char="-"/>
            </a:pPr>
            <a:r>
              <a:rPr lang="en-US" dirty="0" smtClean="0"/>
              <a:t>Dependent on the gametophyte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678964" y="2779038"/>
            <a:ext cx="540655" cy="264072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93061" y="3120063"/>
            <a:ext cx="540655" cy="264072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78964" y="4629041"/>
            <a:ext cx="540655" cy="264072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619" y="5355575"/>
            <a:ext cx="7242274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IMPORTANT CHARACTERISTICS OF MOSSES!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411266" y="5497302"/>
            <a:ext cx="540655" cy="264072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5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147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Austin</vt:lpstr>
      <vt:lpstr>Phylum Bryophyta</vt:lpstr>
      <vt:lpstr>Similarities to Algae: </vt:lpstr>
      <vt:lpstr>Appearance/Structure: </vt:lpstr>
      <vt:lpstr>Lack Adaptations For Water-free Existence:</vt:lpstr>
      <vt:lpstr>Ecological Role:</vt:lpstr>
      <vt:lpstr>Reproduction:</vt:lpstr>
      <vt:lpstr>PowerPoint Presentation</vt:lpstr>
    </vt:vector>
  </TitlesOfParts>
  <Company>SD 67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 Bryophyta</dc:title>
  <dc:creator>Christopher Sharp</dc:creator>
  <cp:lastModifiedBy>Sharp, Jennifer</cp:lastModifiedBy>
  <cp:revision>5</cp:revision>
  <cp:lastPrinted>2014-12-11T16:25:19Z</cp:lastPrinted>
  <dcterms:created xsi:type="dcterms:W3CDTF">2014-12-10T01:28:05Z</dcterms:created>
  <dcterms:modified xsi:type="dcterms:W3CDTF">2014-12-11T16:25:36Z</dcterms:modified>
</cp:coreProperties>
</file>