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60" r:id="rId8"/>
    <p:sldId id="259" r:id="rId9"/>
    <p:sldId id="262" r:id="rId10"/>
    <p:sldId id="261" r:id="rId1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>
        <p:scale>
          <a:sx n="73" d="100"/>
          <a:sy n="73" d="100"/>
        </p:scale>
        <p:origin x="-81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Photosynthesis &amp; Cellular Respiration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1286" y="3886200"/>
            <a:ext cx="3771113" cy="1752600"/>
          </a:xfrm>
        </p:spPr>
        <p:txBody>
          <a:bodyPr/>
          <a:lstStyle/>
          <a:p>
            <a:r>
              <a:rPr lang="en-US" dirty="0" smtClean="0"/>
              <a:t>Chapter 6 p.113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725385"/>
              </p:ext>
            </p:extLst>
          </p:nvPr>
        </p:nvGraphicFramePr>
        <p:xfrm>
          <a:off x="-1" y="50199"/>
          <a:ext cx="9144000" cy="672166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048000"/>
                <a:gridCol w="3048000"/>
                <a:gridCol w="3048000"/>
              </a:tblGrid>
              <a:tr h="8708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PHOTOSYNTHESIS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CELLULAR RESPIRATION</a:t>
                      </a:r>
                      <a:endParaRPr lang="en-US" dirty="0"/>
                    </a:p>
                  </a:txBody>
                  <a:tcPr/>
                </a:tc>
              </a:tr>
              <a:tr h="1509865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 by which</a:t>
                      </a:r>
                      <a:r>
                        <a:rPr lang="en-US" baseline="0" dirty="0" smtClean="0"/>
                        <a:t> autotrophs capture energy &amp; store it as carbohydrates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 by which</a:t>
                      </a:r>
                      <a:r>
                        <a:rPr lang="en-US" baseline="0" dirty="0" smtClean="0"/>
                        <a:t> autotrophs &amp; heterotrophs obtain energy through the breakdown of stored or ingested carbohydrates</a:t>
                      </a:r>
                      <a:endParaRPr lang="en-US" dirty="0"/>
                    </a:p>
                  </a:txBody>
                  <a:tcPr/>
                </a:tc>
              </a:tr>
              <a:tr h="744199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 equation: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 + 6CO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+ ENERGY</a:t>
                      </a:r>
                    </a:p>
                    <a:p>
                      <a:pPr algn="ctr"/>
                      <a:r>
                        <a:rPr lang="en-US" dirty="0" smtClean="0">
                          <a:sym typeface="Wingdings"/>
                        </a:rPr>
                        <a:t> C</a:t>
                      </a:r>
                      <a:r>
                        <a:rPr lang="en-US" baseline="-25000" dirty="0" smtClean="0">
                          <a:sym typeface="Wingdings"/>
                        </a:rPr>
                        <a:t>6</a:t>
                      </a:r>
                      <a:r>
                        <a:rPr lang="en-US" dirty="0" smtClean="0">
                          <a:sym typeface="Wingdings"/>
                        </a:rPr>
                        <a:t>H</a:t>
                      </a:r>
                      <a:r>
                        <a:rPr lang="en-US" baseline="-25000" dirty="0" smtClean="0">
                          <a:sym typeface="Wingdings"/>
                        </a:rPr>
                        <a:t>12</a:t>
                      </a:r>
                      <a:r>
                        <a:rPr lang="en-US" dirty="0" smtClean="0">
                          <a:sym typeface="Wingdings"/>
                        </a:rPr>
                        <a:t>O</a:t>
                      </a:r>
                      <a:r>
                        <a:rPr lang="en-US" baseline="-25000" dirty="0" smtClean="0">
                          <a:sym typeface="Wingdings"/>
                        </a:rPr>
                        <a:t>6 </a:t>
                      </a:r>
                      <a:r>
                        <a:rPr lang="en-US" dirty="0" smtClean="0">
                          <a:sym typeface="Wingdings"/>
                        </a:rPr>
                        <a:t>+ 6O</a:t>
                      </a:r>
                      <a:r>
                        <a:rPr lang="en-US" baseline="-25000" dirty="0" smtClean="0">
                          <a:sym typeface="Wingdings"/>
                        </a:rPr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C</a:t>
                      </a:r>
                      <a:r>
                        <a:rPr lang="en-US" baseline="-25000" dirty="0" smtClean="0">
                          <a:sym typeface="Wingdings"/>
                        </a:rPr>
                        <a:t>6</a:t>
                      </a:r>
                      <a:r>
                        <a:rPr lang="en-US" dirty="0" smtClean="0">
                          <a:sym typeface="Wingdings"/>
                        </a:rPr>
                        <a:t>H</a:t>
                      </a:r>
                      <a:r>
                        <a:rPr lang="en-US" baseline="-25000" dirty="0" smtClean="0">
                          <a:sym typeface="Wingdings"/>
                        </a:rPr>
                        <a:t>12</a:t>
                      </a:r>
                      <a:r>
                        <a:rPr lang="en-US" dirty="0" smtClean="0">
                          <a:sym typeface="Wingdings"/>
                        </a:rPr>
                        <a:t>O</a:t>
                      </a:r>
                      <a:r>
                        <a:rPr lang="en-US" baseline="-25000" dirty="0" smtClean="0">
                          <a:sym typeface="Wingdings"/>
                        </a:rPr>
                        <a:t>6 </a:t>
                      </a:r>
                      <a:r>
                        <a:rPr lang="en-US" dirty="0" smtClean="0">
                          <a:sym typeface="Wingdings"/>
                        </a:rPr>
                        <a:t>+ 6O</a:t>
                      </a:r>
                      <a:r>
                        <a:rPr lang="en-US" baseline="-25000" dirty="0" smtClean="0">
                          <a:sym typeface="Wingdings"/>
                        </a:rPr>
                        <a:t>2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endParaRPr lang="en-US" baseline="-250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 + 6CO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+ ENERGY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26895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Requires:</a:t>
                      </a:r>
                    </a:p>
                    <a:p>
                      <a:r>
                        <a:rPr lang="en-US" dirty="0" smtClean="0"/>
                        <a:t>       (Reactants)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Carbon dioxide, water, &amp;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Glucose &amp; oxygen</a:t>
                      </a:r>
                      <a:endParaRPr lang="en-US" dirty="0"/>
                    </a:p>
                  </a:txBody>
                  <a:tcPr/>
                </a:tc>
              </a:tr>
              <a:tr h="76606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Produces:</a:t>
                      </a:r>
                    </a:p>
                    <a:p>
                      <a:r>
                        <a:rPr lang="en-US" dirty="0" smtClean="0"/>
                        <a:t>       (Products)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Glucose &amp; 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Carbon dioxide, water, &amp; energy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70854">
                <a:tc>
                  <a:txBody>
                    <a:bodyPr/>
                    <a:lstStyle/>
                    <a:p>
                      <a:r>
                        <a:rPr lang="en-US" dirty="0" smtClean="0"/>
                        <a:t>Takes place in: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Plant,</a:t>
                      </a:r>
                      <a:r>
                        <a:rPr lang="en-US" baseline="0" dirty="0" smtClean="0"/>
                        <a:t> some </a:t>
                      </a:r>
                      <a:r>
                        <a:rPr lang="en-US" baseline="0" dirty="0" err="1" smtClean="0"/>
                        <a:t>protists</a:t>
                      </a:r>
                      <a:r>
                        <a:rPr lang="en-US" baseline="0" dirty="0" smtClean="0"/>
                        <a:t>, &amp; some bacterial </a:t>
                      </a:r>
                      <a:r>
                        <a:rPr lang="en-US" dirty="0" smtClean="0"/>
                        <a:t>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aerobic organisms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70854">
                <a:tc>
                  <a:txBody>
                    <a:bodyPr/>
                    <a:lstStyle/>
                    <a:p>
                      <a:r>
                        <a:rPr lang="en-US" dirty="0" smtClean="0"/>
                        <a:t>Organelle: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Chloroplast (contains chlorophyll to absorb</a:t>
                      </a:r>
                      <a:r>
                        <a:rPr lang="en-US" baseline="0" dirty="0" smtClean="0"/>
                        <a:t> sun’s energy)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Mitochondria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3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38"/>
            <a:ext cx="8229600" cy="653166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With regard to plants &amp; animals: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Photosynthesis</a:t>
            </a:r>
            <a:r>
              <a:rPr lang="en-US" dirty="0" smtClean="0"/>
              <a:t> is used to </a:t>
            </a:r>
            <a:r>
              <a:rPr lang="en-US" u="wavy" dirty="0" smtClean="0">
                <a:solidFill>
                  <a:srgbClr val="008000"/>
                </a:solidFill>
              </a:rPr>
              <a:t>capture &amp; store </a:t>
            </a:r>
            <a:r>
              <a:rPr lang="en-US" dirty="0" smtClean="0"/>
              <a:t>energy; only </a:t>
            </a:r>
            <a:r>
              <a:rPr lang="en-US" u="dbl" dirty="0" smtClean="0"/>
              <a:t>plants, some </a:t>
            </a:r>
            <a:r>
              <a:rPr lang="en-US" u="dbl" dirty="0" err="1" smtClean="0"/>
              <a:t>protists</a:t>
            </a:r>
            <a:r>
              <a:rPr lang="en-US" u="dbl" dirty="0" smtClean="0"/>
              <a:t>, &amp; some bacteria</a:t>
            </a:r>
            <a:r>
              <a:rPr lang="en-US" dirty="0" smtClean="0"/>
              <a:t> do this.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45" y="2429215"/>
            <a:ext cx="5069752" cy="44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4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1914"/>
            <a:ext cx="8334103" cy="588424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Cellular respiration </a:t>
            </a:r>
            <a:r>
              <a:rPr lang="en-US" dirty="0"/>
              <a:t>is used to </a:t>
            </a:r>
            <a:r>
              <a:rPr lang="en-US" u="wavy" dirty="0">
                <a:solidFill>
                  <a:srgbClr val="008000"/>
                </a:solidFill>
              </a:rPr>
              <a:t>release</a:t>
            </a:r>
            <a:r>
              <a:rPr lang="en-US" dirty="0"/>
              <a:t> energy for use; </a:t>
            </a:r>
            <a:r>
              <a:rPr lang="en-US" u="dbl" dirty="0"/>
              <a:t>both plants &amp; animals</a:t>
            </a:r>
            <a:r>
              <a:rPr lang="en-US" dirty="0"/>
              <a:t> need to do this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espiration </a:t>
            </a:r>
            <a:r>
              <a:rPr lang="en-US" dirty="0"/>
              <a:t>in conjunction with </a:t>
            </a:r>
            <a:r>
              <a:rPr lang="en-US" dirty="0">
                <a:solidFill>
                  <a:srgbClr val="FF0000"/>
                </a:solidFill>
              </a:rPr>
              <a:t>glycolysis</a:t>
            </a:r>
            <a:r>
              <a:rPr lang="en-US" dirty="0"/>
              <a:t> (breakdown of glucose) produces 36 </a:t>
            </a:r>
            <a:r>
              <a:rPr lang="en-US" dirty="0">
                <a:solidFill>
                  <a:srgbClr val="FF0000"/>
                </a:solidFill>
              </a:rPr>
              <a:t>ATP</a:t>
            </a:r>
            <a:r>
              <a:rPr lang="en-US" dirty="0"/>
              <a:t> molecules (the compound that stores energy)</a:t>
            </a:r>
          </a:p>
          <a:p>
            <a:pPr lvl="2">
              <a:buFont typeface="Wingdings" charset="2"/>
              <a:buChar char="Ø"/>
            </a:pPr>
            <a:r>
              <a:rPr lang="en-US" dirty="0"/>
              <a:t>ONLY if </a:t>
            </a:r>
            <a:r>
              <a:rPr lang="en-US" dirty="0">
                <a:solidFill>
                  <a:srgbClr val="008000"/>
                </a:solidFill>
              </a:rPr>
              <a:t>oxygen</a:t>
            </a:r>
            <a:r>
              <a:rPr lang="en-US" dirty="0"/>
              <a:t> is available!</a:t>
            </a:r>
          </a:p>
          <a:p>
            <a:pPr lvl="2">
              <a:buFont typeface="Wingdings" charset="2"/>
              <a:buChar char="Ø"/>
            </a:pPr>
            <a:r>
              <a:rPr lang="en-US" dirty="0"/>
              <a:t>If you lack oxygen (O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en-US" dirty="0">
                <a:solidFill>
                  <a:srgbClr val="FF0000"/>
                </a:solidFill>
              </a:rPr>
              <a:t>fermentation</a:t>
            </a:r>
            <a:r>
              <a:rPr lang="en-US" dirty="0"/>
              <a:t> occurs instead (**only produces </a:t>
            </a:r>
            <a:r>
              <a:rPr lang="en-US" u="heavy" dirty="0">
                <a:solidFill>
                  <a:schemeClr val="accent3"/>
                </a:solidFill>
              </a:rPr>
              <a:t>2</a:t>
            </a:r>
            <a:r>
              <a:rPr lang="en-US" dirty="0"/>
              <a:t> ATP molecules)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32" y="3959506"/>
            <a:ext cx="6014661" cy="28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154"/>
            <a:ext cx="8229600" cy="58540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Fermentation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Is </a:t>
            </a:r>
            <a:r>
              <a:rPr lang="en-US" dirty="0" smtClean="0">
                <a:solidFill>
                  <a:srgbClr val="008000"/>
                </a:solidFill>
              </a:rPr>
              <a:t>anaerobic</a:t>
            </a:r>
            <a:r>
              <a:rPr lang="en-US" dirty="0" smtClean="0"/>
              <a:t> (does NOT require oxygen)</a:t>
            </a:r>
          </a:p>
          <a:p>
            <a:r>
              <a:rPr lang="en-US" dirty="0" smtClean="0"/>
              <a:t>2 types</a:t>
            </a:r>
          </a:p>
          <a:p>
            <a:pPr marL="457200" lvl="1" indent="0">
              <a:buNone/>
            </a:pPr>
            <a:r>
              <a:rPr lang="en-US" dirty="0" smtClean="0"/>
              <a:t>- One produces </a:t>
            </a:r>
            <a:r>
              <a:rPr lang="en-US" dirty="0" smtClean="0">
                <a:solidFill>
                  <a:srgbClr val="008000"/>
                </a:solidFill>
              </a:rPr>
              <a:t>lactic acid</a:t>
            </a:r>
          </a:p>
          <a:p>
            <a:pPr marL="914400" lvl="2" indent="0">
              <a:buNone/>
            </a:pPr>
            <a:r>
              <a:rPr lang="en-US" dirty="0" smtClean="0"/>
              <a:t>Example: in muscles; during rapid exercise</a:t>
            </a:r>
          </a:p>
          <a:p>
            <a:pPr marL="514350" lvl="1" indent="0">
              <a:buNone/>
            </a:pPr>
            <a:r>
              <a:rPr lang="en-US" dirty="0" smtClean="0"/>
              <a:t>- One produces </a:t>
            </a:r>
            <a:r>
              <a:rPr lang="en-US" dirty="0" smtClean="0">
                <a:solidFill>
                  <a:srgbClr val="008000"/>
                </a:solidFill>
              </a:rPr>
              <a:t>alcohol &amp; CO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</a:p>
          <a:p>
            <a:pPr marL="514350" lvl="1" indent="0">
              <a:buNone/>
            </a:pPr>
            <a:r>
              <a:rPr lang="en-US" dirty="0"/>
              <a:t>	</a:t>
            </a:r>
            <a:r>
              <a:rPr lang="en-US" sz="2400" dirty="0" smtClean="0"/>
              <a:t>Example: in yeast; to rise dough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0" y="4018364"/>
            <a:ext cx="4254137" cy="283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4" y="4018364"/>
            <a:ext cx="4089076" cy="283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509588"/>
            <a:ext cx="450532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4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5104"/>
            <a:ext cx="8229600" cy="54810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HW: Read Chapter 6 &amp; begin planning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**bring supplies (poster paper, </a:t>
            </a:r>
            <a:r>
              <a:rPr lang="en-US" dirty="0" err="1" smtClean="0"/>
              <a:t>colouring</a:t>
            </a:r>
            <a:r>
              <a:rPr lang="en-US" dirty="0" smtClean="0"/>
              <a:t> pens, ruler, etc.) for next class!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sharepoint/v3/field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265</TotalTime>
  <Words>268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Photosynthesis &amp; Cellular Respiration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Sharp, Jennifer</cp:lastModifiedBy>
  <cp:revision>49</cp:revision>
  <cp:lastPrinted>2019-02-08T20:40:36Z</cp:lastPrinted>
  <dcterms:created xsi:type="dcterms:W3CDTF">2010-04-12T23:12:02Z</dcterms:created>
  <dcterms:modified xsi:type="dcterms:W3CDTF">2019-02-08T20:44:10Z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