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255B00-C1C9-8440-BF61-23408A520BA4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5477EB7-5DE7-DD4E-99DD-9306651BC6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405" y="352700"/>
            <a:ext cx="5711115" cy="1702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Phylum </a:t>
            </a:r>
            <a:r>
              <a:rPr lang="en-US" dirty="0" err="1" smtClean="0">
                <a:solidFill>
                  <a:schemeClr val="tx1"/>
                </a:solidFill>
              </a:rPr>
              <a:t>Tracheophyta</a:t>
            </a:r>
            <a:r>
              <a:rPr lang="en-US" dirty="0" smtClean="0">
                <a:solidFill>
                  <a:schemeClr val="tx1"/>
                </a:solidFill>
              </a:rPr>
              <a:t> (Ferns)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3925" y="1648065"/>
            <a:ext cx="3309803" cy="1260629"/>
          </a:xfrm>
        </p:spPr>
        <p:txBody>
          <a:bodyPr/>
          <a:lstStyle/>
          <a:p>
            <a:r>
              <a:rPr lang="en-US" dirty="0" smtClean="0"/>
              <a:t>	pp. 455-461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468" y="2566399"/>
            <a:ext cx="33147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728" y="5262880"/>
            <a:ext cx="293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“True” Land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46944"/>
            <a:ext cx="7024744" cy="1143000"/>
          </a:xfrm>
        </p:spPr>
        <p:txBody>
          <a:bodyPr/>
          <a:lstStyle/>
          <a:p>
            <a:r>
              <a:rPr lang="en-US" dirty="0" smtClean="0"/>
              <a:t>Simplest Vascular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12452"/>
            <a:ext cx="6777317" cy="3508977"/>
          </a:xfrm>
        </p:spPr>
        <p:txBody>
          <a:bodyPr/>
          <a:lstStyle/>
          <a:p>
            <a:pPr marL="525780" indent="-457200">
              <a:buAutoNum type="arabicPeriod"/>
            </a:pPr>
            <a:r>
              <a:rPr lang="en-US" dirty="0" smtClean="0"/>
              <a:t>Only group of vascular plants without seeds</a:t>
            </a:r>
          </a:p>
          <a:p>
            <a:pPr marL="525780" indent="-457200">
              <a:buAutoNum type="arabicPeriod"/>
            </a:pPr>
            <a:r>
              <a:rPr lang="en-US" dirty="0" smtClean="0"/>
              <a:t>Have spores instead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40" y="2930060"/>
            <a:ext cx="5666740" cy="38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7742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568" y="1117600"/>
            <a:ext cx="3843542" cy="5345830"/>
          </a:xfrm>
        </p:spPr>
        <p:txBody>
          <a:bodyPr>
            <a:normAutofit/>
          </a:bodyPr>
          <a:lstStyle/>
          <a:p>
            <a:pPr marL="525780" indent="-457200">
              <a:buAutoNum type="arabicPeriod"/>
            </a:pPr>
            <a:r>
              <a:rPr lang="en-US" dirty="0" smtClean="0"/>
              <a:t>Has true root as well as a </a:t>
            </a:r>
            <a:r>
              <a:rPr lang="en-US" dirty="0" smtClean="0">
                <a:solidFill>
                  <a:srgbClr val="0000FF"/>
                </a:solidFill>
              </a:rPr>
              <a:t>rhizome</a:t>
            </a:r>
            <a:r>
              <a:rPr lang="en-US" dirty="0" smtClean="0"/>
              <a:t> (= underground stem)</a:t>
            </a:r>
          </a:p>
          <a:p>
            <a:pPr marL="525780" indent="-457200">
              <a:buAutoNum type="arabicPeriod"/>
            </a:pPr>
            <a:r>
              <a:rPr lang="en-US" dirty="0" smtClean="0"/>
              <a:t>Has </a:t>
            </a:r>
            <a:r>
              <a:rPr lang="en-US" dirty="0" smtClean="0">
                <a:solidFill>
                  <a:srgbClr val="0000FF"/>
                </a:solidFill>
              </a:rPr>
              <a:t>frond </a:t>
            </a:r>
            <a:r>
              <a:rPr lang="en-US" dirty="0" smtClean="0"/>
              <a:t>(leafy portion) composed of </a:t>
            </a:r>
            <a:r>
              <a:rPr lang="en-US" dirty="0" smtClean="0">
                <a:solidFill>
                  <a:srgbClr val="0000FF"/>
                </a:solidFill>
              </a:rPr>
              <a:t>leaflets (pinna)</a:t>
            </a:r>
            <a:endParaRPr lang="en-US" dirty="0" smtClean="0">
              <a:solidFill>
                <a:srgbClr val="0000FF"/>
              </a:solidFill>
            </a:endParaRPr>
          </a:p>
          <a:p>
            <a:pPr marL="525780" indent="-457200">
              <a:buAutoNum type="arabicPeriod"/>
            </a:pPr>
            <a:r>
              <a:rPr lang="en-US" dirty="0" smtClean="0"/>
              <a:t>Has sporangia (container for spores) </a:t>
            </a:r>
          </a:p>
          <a:p>
            <a:pPr lvl="1">
              <a:buFont typeface="Lucida Grande"/>
              <a:buChar char="-"/>
            </a:pPr>
            <a:r>
              <a:rPr lang="en-US" dirty="0" smtClean="0"/>
              <a:t>Grouped into </a:t>
            </a:r>
            <a:r>
              <a:rPr lang="en-US" dirty="0" err="1" smtClean="0">
                <a:solidFill>
                  <a:srgbClr val="0000FF"/>
                </a:solidFill>
              </a:rPr>
              <a:t>sori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Lucida Grande"/>
              <a:buChar char="-"/>
            </a:pPr>
            <a:r>
              <a:rPr lang="en-US" dirty="0" err="1" smtClean="0"/>
              <a:t>Sori</a:t>
            </a:r>
            <a:r>
              <a:rPr lang="en-US" dirty="0" smtClean="0"/>
              <a:t> on underside of leaflet</a:t>
            </a:r>
            <a:endParaRPr lang="en-US" dirty="0"/>
          </a:p>
        </p:txBody>
      </p:sp>
      <p:pic>
        <p:nvPicPr>
          <p:cNvPr id="1026" name="Picture 2" descr="Image result for parts of a f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70" y="1745894"/>
            <a:ext cx="4020855" cy="33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6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970" y="4561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6400"/>
            <a:ext cx="3522133" cy="264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4216400"/>
            <a:ext cx="3760952" cy="2702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551" y="2874286"/>
            <a:ext cx="37113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Ferns of the Pacific Northwest: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480" y="639064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Sword Fern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7820" y="4467617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Deer Fern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66" y="0"/>
            <a:ext cx="2525548" cy="269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result for bc licorice fe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109" y="-15866"/>
            <a:ext cx="4546948" cy="22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36080" y="2038287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Bracken </a:t>
            </a:r>
            <a:r>
              <a:rPr lang="en-US" b="1" dirty="0" smtClean="0">
                <a:solidFill>
                  <a:schemeClr val="bg1"/>
                </a:solidFill>
              </a:rPr>
              <a:t>Fern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52" y="2670803"/>
            <a:ext cx="2455486" cy="43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36080" y="6390640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Maidenhair Fern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4367" y="1706263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Licorice </a:t>
            </a:r>
            <a:r>
              <a:rPr lang="en-US" b="1" dirty="0" smtClean="0">
                <a:solidFill>
                  <a:schemeClr val="bg1"/>
                </a:solidFill>
              </a:rPr>
              <a:t>Fern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screen-shot-2016-10-28-at-12-18-36-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359"/>
            <a:ext cx="2885066" cy="22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4480" y="1757945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Oak </a:t>
            </a:r>
            <a:r>
              <a:rPr lang="en-US" b="1" dirty="0" smtClean="0">
                <a:solidFill>
                  <a:schemeClr val="bg1"/>
                </a:solidFill>
              </a:rPr>
              <a:t>Fern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" y="2165625"/>
            <a:ext cx="2734367" cy="205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9391" y="3726619"/>
            <a:ext cx="22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Lady </a:t>
            </a:r>
            <a:r>
              <a:rPr lang="en-US" b="1" dirty="0" smtClean="0">
                <a:solidFill>
                  <a:schemeClr val="bg1"/>
                </a:solidFill>
              </a:rPr>
              <a:t>Fern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9" grpId="0"/>
      <p:bldP spid="14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71" y="456164"/>
            <a:ext cx="7024744" cy="1143000"/>
          </a:xfrm>
        </p:spPr>
        <p:txBody>
          <a:bodyPr/>
          <a:lstStyle/>
          <a:p>
            <a:r>
              <a:rPr lang="en-US" sz="3600" dirty="0">
                <a:solidFill>
                  <a:srgbClr val="94C600"/>
                </a:solidFill>
              </a:rPr>
              <a:t>Ecological Role: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71" y="1753644"/>
            <a:ext cx="6777317" cy="3354497"/>
          </a:xfrm>
        </p:spPr>
        <p:txBody>
          <a:bodyPr/>
          <a:lstStyle/>
          <a:p>
            <a:pPr marL="525780" lvl="0" indent="-457200">
              <a:buClr>
                <a:srgbClr val="94C600"/>
              </a:buClr>
              <a:buFont typeface="Wingdings 2" pitchFamily="18" charset="2"/>
              <a:buAutoNum type="arabicPeriod"/>
            </a:pPr>
            <a:r>
              <a:rPr lang="en-US" sz="3200" dirty="0">
                <a:solidFill>
                  <a:srgbClr val="3E3D2D"/>
                </a:solidFill>
              </a:rPr>
              <a:t>Primary producer</a:t>
            </a:r>
          </a:p>
          <a:p>
            <a:pPr marL="525780" lvl="0" indent="-457200">
              <a:buClr>
                <a:srgbClr val="94C600"/>
              </a:buClr>
              <a:buFont typeface="Wingdings 2" pitchFamily="18" charset="2"/>
              <a:buAutoNum type="arabicPeriod"/>
            </a:pPr>
            <a:r>
              <a:rPr lang="en-US" sz="3200" dirty="0">
                <a:solidFill>
                  <a:srgbClr val="3E3D2D"/>
                </a:solidFill>
              </a:rPr>
              <a:t>Pioneer plant</a:t>
            </a:r>
          </a:p>
          <a:p>
            <a:endParaRPr lang="en-US" dirty="0"/>
          </a:p>
        </p:txBody>
      </p:sp>
      <p:pic>
        <p:nvPicPr>
          <p:cNvPr id="3076" name="Picture 4" descr="Image result for fiddlehead fern recipe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8393"/>
            <a:ext cx="4994411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ferns pioneer spec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24" y="3528393"/>
            <a:ext cx="4439476" cy="33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8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930" y="5704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Reproduction: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361" y="1371600"/>
            <a:ext cx="4551680" cy="4461029"/>
          </a:xfrm>
        </p:spPr>
        <p:txBody>
          <a:bodyPr/>
          <a:lstStyle/>
          <a:p>
            <a:r>
              <a:rPr lang="en-US" dirty="0" smtClean="0"/>
              <a:t>Alternation of Generations</a:t>
            </a:r>
          </a:p>
          <a:p>
            <a:endParaRPr lang="en-US" dirty="0"/>
          </a:p>
          <a:p>
            <a:pPr marL="525780" indent="-457200">
              <a:buAutoNum type="arabicPeriod"/>
            </a:pPr>
            <a:r>
              <a:rPr lang="en-US" dirty="0" smtClean="0"/>
              <a:t>Gametophyte = </a:t>
            </a:r>
            <a:r>
              <a:rPr lang="en-US" dirty="0" err="1" smtClean="0">
                <a:solidFill>
                  <a:srgbClr val="0000FF"/>
                </a:solidFill>
              </a:rPr>
              <a:t>Prothallus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/>
              <a:t>Heart-shaped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Short-lived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Both sexes on </a:t>
            </a:r>
            <a:r>
              <a:rPr lang="en-US" b="1" u="sng" dirty="0" smtClean="0"/>
              <a:t>same</a:t>
            </a:r>
            <a:r>
              <a:rPr lang="en-US" dirty="0" smtClean="0"/>
              <a:t> gametophyte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Sexual reproduction needs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1939290"/>
            <a:ext cx="4445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1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692" y="548640"/>
            <a:ext cx="6777317" cy="5019829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2. Sporophyte = </a:t>
            </a:r>
            <a:r>
              <a:rPr lang="en-US" dirty="0" smtClean="0">
                <a:solidFill>
                  <a:srgbClr val="0000FF"/>
                </a:solidFill>
              </a:rPr>
              <a:t>fern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Dominant generation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**generations are independent of each other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" y="2346960"/>
            <a:ext cx="7217664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9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64</TotalTime>
  <Words>124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Phylum Tracheophyta (Ferns)</vt:lpstr>
      <vt:lpstr>Simplest Vascular Plant</vt:lpstr>
      <vt:lpstr>Structure: </vt:lpstr>
      <vt:lpstr> </vt:lpstr>
      <vt:lpstr>Ecological Role:</vt:lpstr>
      <vt:lpstr>Reproduction: </vt:lpstr>
      <vt:lpstr>PowerPoint Presentation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Tracheophyta (Ferns)</dc:title>
  <dc:creator>Christopher Sharp</dc:creator>
  <cp:lastModifiedBy>Sharp, Jennifer</cp:lastModifiedBy>
  <cp:revision>8</cp:revision>
  <dcterms:created xsi:type="dcterms:W3CDTF">2014-12-10T02:06:07Z</dcterms:created>
  <dcterms:modified xsi:type="dcterms:W3CDTF">2019-05-22T21:01:33Z</dcterms:modified>
</cp:coreProperties>
</file>