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5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3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6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7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A8F6-3ECA-4D8C-B112-8CBEF12A288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259F-9C82-41E2-B71F-283EE1AF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a/url?sa=i&amp;rct=j&amp;q=&amp;esrc=s&amp;source=images&amp;cd=&amp;cad=rja&amp;uact=8&amp;ved=0ahUKEwi9vsHl-fjYAhUU3WMKHXQZDu8QjRwIBw&amp;url=https://www.sciencebuddies.org/science-fair-projects/science-fair/steps-of-the-scientific-method&amp;psig=AOvVaw04NEIoKIB9s1NzUJHvYMH0&amp;ust=151717020295145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rct=j&amp;q=&amp;esrc=s&amp;source=images&amp;cd=&amp;cad=rja&amp;uact=8&amp;ved=0ahUKEwjsh9eq-_jYAhUD-mMKHYc9AckQjRwIBw&amp;url=https://www.memecenter.com/search/research&amp;psig=AOvVaw1ya6NMVknnpWiS18t8gc5R&amp;ust=15171706505049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Sec. 1.2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600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p. 7-13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" y="335280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7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cientific inquiry proc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4876800" cy="582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7018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Method (Inquiry)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419600" cy="5592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Identify a problem (ask a question).</a:t>
            </a:r>
          </a:p>
          <a:p>
            <a:pPr lvl="1"/>
            <a:r>
              <a:rPr lang="en-US" dirty="0" smtClean="0"/>
              <a:t>Developed from observations 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2. Gather information</a:t>
            </a:r>
          </a:p>
          <a:p>
            <a:pPr marL="914400" lvl="1" indent="-457200"/>
            <a:r>
              <a:rPr lang="en-US" dirty="0" smtClean="0"/>
              <a:t>Do background research</a:t>
            </a:r>
            <a:endParaRPr lang="en-US" dirty="0"/>
          </a:p>
        </p:txBody>
      </p:sp>
      <p:pic>
        <p:nvPicPr>
          <p:cNvPr id="2050" name="Picture 2" descr="Image result for research funn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4162425" cy="566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3. Make a hypothesis 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an educated guess</a:t>
            </a:r>
          </a:p>
          <a:p>
            <a:pPr lvl="1"/>
            <a:r>
              <a:rPr lang="en-US" sz="40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MUST</a:t>
            </a:r>
            <a:r>
              <a:rPr lang="en-US" sz="3600" dirty="0" smtClean="0"/>
              <a:t>: 	explain facts</a:t>
            </a:r>
          </a:p>
          <a:p>
            <a:pPr marL="1828800" lvl="4" indent="0">
              <a:buNone/>
            </a:pPr>
            <a:r>
              <a:rPr lang="en-US" sz="3600" dirty="0" smtClean="0"/>
              <a:t>	be testable</a:t>
            </a:r>
          </a:p>
          <a:p>
            <a:pPr marL="1828800" lvl="4" indent="0">
              <a:buNone/>
            </a:pPr>
            <a:r>
              <a:rPr lang="en-US" sz="3600" dirty="0" smtClean="0"/>
              <a:t>	be able to predict</a:t>
            </a:r>
          </a:p>
          <a:p>
            <a:pPr marL="1200150" lvl="1" indent="-685800"/>
            <a:r>
              <a:rPr lang="en-US" sz="3600" dirty="0" smtClean="0">
                <a:solidFill>
                  <a:srgbClr val="00B050"/>
                </a:solidFill>
              </a:rPr>
              <a:t>“if…..then…” </a:t>
            </a:r>
            <a:r>
              <a:rPr lang="en-US" sz="3600" dirty="0" smtClean="0"/>
              <a:t>statement</a:t>
            </a:r>
          </a:p>
          <a:p>
            <a:pPr marL="1200150" lvl="1" indent="-685800"/>
            <a:r>
              <a:rPr lang="en-US" sz="3600" dirty="0" smtClean="0"/>
              <a:t>May include a </a:t>
            </a:r>
            <a:r>
              <a:rPr lang="en-US" sz="3600" dirty="0" smtClean="0">
                <a:solidFill>
                  <a:srgbClr val="00B050"/>
                </a:solidFill>
              </a:rPr>
              <a:t>“because”</a:t>
            </a:r>
          </a:p>
          <a:p>
            <a:pPr marL="1828800" lvl="4" indent="0">
              <a:buNone/>
            </a:pPr>
            <a:endParaRPr lang="en-US" sz="4000" dirty="0" smtClean="0"/>
          </a:p>
          <a:p>
            <a:pPr marL="400050" lvl="1" indent="0">
              <a:buNone/>
            </a:pPr>
            <a:r>
              <a:rPr 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4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sz="4000" dirty="0" smtClean="0"/>
              <a:t>Test hypothesis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3600" dirty="0" smtClean="0"/>
              <a:t>by a </a:t>
            </a:r>
            <a:r>
              <a:rPr lang="en-US" sz="3600" u="sng" dirty="0" smtClean="0">
                <a:solidFill>
                  <a:srgbClr val="00B050"/>
                </a:solidFill>
              </a:rPr>
              <a:t>controlled experiment</a:t>
            </a:r>
            <a:r>
              <a:rPr lang="en-US" sz="3600" dirty="0" smtClean="0">
                <a:solidFill>
                  <a:srgbClr val="00B050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FF0000"/>
                </a:solidFill>
              </a:rPr>
              <a:t>MUST</a:t>
            </a:r>
            <a:r>
              <a:rPr lang="en-US" sz="3600" dirty="0" smtClean="0"/>
              <a:t> be: repeatable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   systematic (controlled expt.)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5</a:t>
            </a:r>
            <a:r>
              <a:rPr lang="en-US" sz="3600" dirty="0" smtClean="0"/>
              <a:t>. </a:t>
            </a:r>
            <a:r>
              <a:rPr lang="en-US" sz="4000" dirty="0" smtClean="0"/>
              <a:t>Record and analyze data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use visual aids (</a:t>
            </a:r>
            <a:r>
              <a:rPr lang="en-US" sz="3600" dirty="0" smtClean="0">
                <a:solidFill>
                  <a:srgbClr val="00B050"/>
                </a:solidFill>
              </a:rPr>
              <a:t>tables, graphs</a:t>
            </a:r>
            <a:r>
              <a:rPr lang="en-US" sz="3600" dirty="0" smtClean="0"/>
              <a:t>, etc.)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6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sz="4000" dirty="0" smtClean="0"/>
              <a:t>Make conclusions</a:t>
            </a:r>
            <a:endParaRPr lang="en-US" sz="36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NOTE </a:t>
            </a:r>
            <a:r>
              <a:rPr lang="en-US" dirty="0" smtClean="0"/>
              <a:t>- If conclusions refute hypothesis, 		   either: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B050"/>
                </a:solidFill>
              </a:rPr>
              <a:t>Revise hypothesis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Discard hypothesis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sz="4000" dirty="0" smtClean="0"/>
              <a:t>Replicate the work</a:t>
            </a:r>
          </a:p>
          <a:p>
            <a:pPr marL="0" indent="0">
              <a:buNone/>
            </a:pPr>
            <a:r>
              <a:rPr lang="en-US" dirty="0" smtClean="0"/>
              <a:t>* If the hypothesis survives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 tests &amp; explains many facts, then it becomes a </a:t>
            </a:r>
            <a:r>
              <a:rPr lang="en-US" u="sng" dirty="0" smtClean="0">
                <a:solidFill>
                  <a:srgbClr val="00B050"/>
                </a:solidFill>
              </a:rPr>
              <a:t>theory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4000" u="sng" dirty="0" smtClean="0">
                <a:solidFill>
                  <a:srgbClr val="00B050"/>
                </a:solidFill>
              </a:rPr>
              <a:t>Controlled experiment: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Experiment in which both the control group &amp; experimental group(s) are kept under similar (controlled) variables except for the factor, the experimental variable, under study.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This allows you to determine the effect or influence of that experimental variable on the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1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Types of variables: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Experimental or independent variable:</a:t>
            </a:r>
            <a:r>
              <a:rPr lang="en-US" dirty="0" smtClean="0"/>
              <a:t> The variable that you are studying in an experiment. There is ONLY one.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ependent variable: </a:t>
            </a:r>
            <a:r>
              <a:rPr lang="en-US" dirty="0" smtClean="0"/>
              <a:t>The variable which you measure to get your results. There can be more than one.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Controlled variable(s): </a:t>
            </a:r>
            <a:r>
              <a:rPr lang="en-US" dirty="0" smtClean="0"/>
              <a:t>The variable(s) that you do not change.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07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Control group:</a:t>
            </a:r>
            <a:r>
              <a:rPr lang="en-US" dirty="0" smtClean="0"/>
              <a:t> The group in an experiment in which the experimental variable is not applied. </a:t>
            </a:r>
          </a:p>
          <a:p>
            <a:pPr marL="0" indent="0">
              <a:buNone/>
            </a:pPr>
            <a:r>
              <a:rPr lang="en-US" dirty="0" smtClean="0"/>
              <a:t>	- used for comparison with the 	experimental group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Experimental group: </a:t>
            </a:r>
            <a:r>
              <a:rPr lang="en-US" dirty="0" smtClean="0"/>
              <a:t>The group in an experiment to which the experimental variable is 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2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163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Sec. 1.2 Scientific Method</vt:lpstr>
      <vt:lpstr>Scientific Method (Inquiry)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1.2 Scientific Method</dc:title>
  <dc:creator>Sharp, Jennifer</dc:creator>
  <cp:lastModifiedBy>Sharp, Jennifer</cp:lastModifiedBy>
  <cp:revision>10</cp:revision>
  <dcterms:created xsi:type="dcterms:W3CDTF">2014-09-23T20:23:42Z</dcterms:created>
  <dcterms:modified xsi:type="dcterms:W3CDTF">2018-01-27T20:20:55Z</dcterms:modified>
</cp:coreProperties>
</file>