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9" r:id="rId4"/>
    <p:sldId id="261" r:id="rId5"/>
    <p:sldId id="262" r:id="rId6"/>
    <p:sldId id="263" r:id="rId7"/>
    <p:sldId id="258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CCD0E-6101-4537-9518-97A58BFA71B0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E900F-7707-4763-B2D4-2D53AE588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33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2C1A-3A6B-412D-8758-2D0B68CC867E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BC40-0042-417A-A88E-06D400572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0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2C1A-3A6B-412D-8758-2D0B68CC867E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BC40-0042-417A-A88E-06D400572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1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2C1A-3A6B-412D-8758-2D0B68CC867E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BC40-0042-417A-A88E-06D400572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0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2C1A-3A6B-412D-8758-2D0B68CC867E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BC40-0042-417A-A88E-06D400572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2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2C1A-3A6B-412D-8758-2D0B68CC867E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BC40-0042-417A-A88E-06D400572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4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2C1A-3A6B-412D-8758-2D0B68CC867E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BC40-0042-417A-A88E-06D400572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2C1A-3A6B-412D-8758-2D0B68CC867E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BC40-0042-417A-A88E-06D400572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5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2C1A-3A6B-412D-8758-2D0B68CC867E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BC40-0042-417A-A88E-06D400572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4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2C1A-3A6B-412D-8758-2D0B68CC867E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BC40-0042-417A-A88E-06D400572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2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2C1A-3A6B-412D-8758-2D0B68CC867E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BC40-0042-417A-A88E-06D400572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3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2C1A-3A6B-412D-8758-2D0B68CC867E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BC40-0042-417A-A88E-06D400572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3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B2C1A-3A6B-412D-8758-2D0B68CC867E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FBC40-0042-417A-A88E-06D400572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0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5.1 – Modelling Polynomials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smtClean="0"/>
              <a:t>117-125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49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5. Evaluate each polynomial when x = 2 and y = -5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a) 2x – y + 1</a:t>
            </a:r>
          </a:p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b) 3x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876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Review from Gr. 8: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Algebra tiles are used to model integers and variables.</a:t>
            </a:r>
          </a:p>
          <a:p>
            <a:r>
              <a:rPr lang="en-US" b="1" dirty="0">
                <a:solidFill>
                  <a:srgbClr val="0070C0"/>
                </a:solidFill>
              </a:rPr>
              <a:t>Blue</a:t>
            </a:r>
            <a:r>
              <a:rPr lang="en-US" dirty="0"/>
              <a:t>, </a:t>
            </a:r>
            <a:r>
              <a:rPr lang="en-US" b="1" dirty="0">
                <a:solidFill>
                  <a:srgbClr val="00B050"/>
                </a:solidFill>
              </a:rPr>
              <a:t>green</a:t>
            </a:r>
            <a:r>
              <a:rPr lang="en-US" dirty="0"/>
              <a:t> and </a:t>
            </a:r>
            <a:r>
              <a:rPr lang="en-US" b="1" dirty="0"/>
              <a:t>yellow</a:t>
            </a:r>
            <a:r>
              <a:rPr lang="en-US" dirty="0"/>
              <a:t> represent positive tiles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b="1" dirty="0">
                <a:solidFill>
                  <a:srgbClr val="FF0000"/>
                </a:solidFill>
              </a:rPr>
              <a:t>Red </a:t>
            </a:r>
            <a:r>
              <a:rPr lang="en-US" dirty="0"/>
              <a:t>represents negative tiles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6" y="4267200"/>
            <a:ext cx="4301392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418" y="4724400"/>
            <a:ext cx="1676400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is NEW!!!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58818" y="5124018"/>
            <a:ext cx="808182" cy="14619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1858818" y="5263009"/>
            <a:ext cx="808182" cy="12236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36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u="sng" dirty="0" smtClean="0"/>
              <a:t>Vocabulary: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066800"/>
                <a:ext cx="8534400" cy="55626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Polynomial</a:t>
                </a:r>
                <a:r>
                  <a:rPr lang="en-US" dirty="0" smtClean="0"/>
                  <a:t> = one term or the sum of terms whose variables have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whole</a:t>
                </a:r>
                <a:r>
                  <a:rPr lang="en-US" dirty="0" smtClean="0"/>
                  <a:t> number exponents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ex) -2x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– 3x + 5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**variables in the denominator (ex: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)OR the square root of a variable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ex</m:t>
                    </m:r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: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) are NOT polynomials!!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Terms</a:t>
                </a:r>
                <a:r>
                  <a:rPr lang="en-US" dirty="0" smtClean="0"/>
                  <a:t> = numbers, variables, or the product of numbers &amp; variables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In the example: -2x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, (-3)x, &amp; 5 are terms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066800"/>
                <a:ext cx="8534400" cy="5562600"/>
              </a:xfrm>
              <a:blipFill rotWithShape="1">
                <a:blip r:embed="rId2"/>
                <a:stretch>
                  <a:fillRect l="-1643" t="-2191" r="-2429" b="-2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045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example:  -2x</a:t>
            </a:r>
            <a:r>
              <a:rPr lang="en-US" baseline="30000" dirty="0" smtClean="0"/>
              <a:t>2</a:t>
            </a:r>
            <a:r>
              <a:rPr lang="en-US" dirty="0" smtClean="0"/>
              <a:t> – 3x + 5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41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Coefficients</a:t>
            </a:r>
            <a:r>
              <a:rPr lang="en-US" dirty="0" smtClean="0"/>
              <a:t> = number in front of the variable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*** always written first before the variable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ex) In the example: </a:t>
            </a:r>
            <a:r>
              <a:rPr lang="en-US" dirty="0" smtClean="0">
                <a:solidFill>
                  <a:srgbClr val="FF0000"/>
                </a:solidFill>
              </a:rPr>
              <a:t>(-2) </a:t>
            </a:r>
            <a:r>
              <a:rPr lang="en-US" dirty="0" smtClean="0"/>
              <a:t>&amp; </a:t>
            </a:r>
            <a:r>
              <a:rPr lang="en-US" dirty="0" smtClean="0">
                <a:solidFill>
                  <a:srgbClr val="FF0000"/>
                </a:solidFill>
              </a:rPr>
              <a:t>(-3)</a:t>
            </a:r>
            <a:r>
              <a:rPr lang="en-US" dirty="0" smtClean="0"/>
              <a:t> are the 		coefficients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Constant term </a:t>
            </a:r>
            <a:r>
              <a:rPr lang="en-US" dirty="0" smtClean="0"/>
              <a:t>= the number that does NOT change; it will not have a variable associated with it!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ex)  In the example: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is the constant 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5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example:  -2x</a:t>
            </a:r>
            <a:r>
              <a:rPr lang="en-US" baseline="30000" dirty="0" smtClean="0"/>
              <a:t>2</a:t>
            </a:r>
            <a:r>
              <a:rPr lang="en-US" dirty="0" smtClean="0"/>
              <a:t> – 3x + 5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Degree of the term </a:t>
            </a:r>
            <a:r>
              <a:rPr lang="en-US" dirty="0" smtClean="0"/>
              <a:t>= the value of the exponent of the term</a:t>
            </a:r>
          </a:p>
          <a:p>
            <a:pPr marL="0" indent="0">
              <a:buNone/>
            </a:pPr>
            <a:r>
              <a:rPr lang="en-US" dirty="0" smtClean="0"/>
              <a:t>	ex) -2x</a:t>
            </a:r>
            <a:r>
              <a:rPr lang="en-US" baseline="30000" dirty="0" smtClean="0"/>
              <a:t>2</a:t>
            </a:r>
            <a:r>
              <a:rPr lang="en-US" dirty="0" smtClean="0"/>
              <a:t> has a degree of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– 3x  has a degree of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Degree of the polynomial </a:t>
            </a:r>
            <a:r>
              <a:rPr lang="en-US" dirty="0" smtClean="0"/>
              <a:t>= the value of the greatest exponent of a term in a polynomial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ex) -2x</a:t>
            </a:r>
            <a:r>
              <a:rPr lang="en-US" baseline="30000" dirty="0" smtClean="0"/>
              <a:t>2</a:t>
            </a:r>
            <a:r>
              <a:rPr lang="en-US" dirty="0" smtClean="0"/>
              <a:t> – 3x + 5  has a degree of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Classifying polynomials by # of terms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Monomial</a:t>
            </a:r>
            <a:r>
              <a:rPr lang="en-US" dirty="0" smtClean="0"/>
              <a:t> = has 1 term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ex) 3n </a:t>
            </a:r>
            <a:r>
              <a:rPr lang="en-US" dirty="0" smtClean="0">
                <a:solidFill>
                  <a:srgbClr val="00B0F0"/>
                </a:solidFill>
              </a:rPr>
              <a:t>or</a:t>
            </a:r>
            <a:r>
              <a:rPr lang="en-US" dirty="0" smtClean="0"/>
              <a:t> -5y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or</a:t>
            </a:r>
            <a:r>
              <a:rPr lang="en-US" dirty="0" smtClean="0"/>
              <a:t> 11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Binomial</a:t>
            </a:r>
            <a:r>
              <a:rPr lang="en-US" dirty="0" smtClean="0"/>
              <a:t> = has 2 terms</a:t>
            </a:r>
          </a:p>
          <a:p>
            <a:pPr marL="0" indent="0">
              <a:buNone/>
            </a:pPr>
            <a:r>
              <a:rPr lang="en-US" dirty="0" smtClean="0"/>
              <a:t>	ex) -5n + 3 </a:t>
            </a:r>
            <a:r>
              <a:rPr lang="en-US" dirty="0" smtClean="0">
                <a:solidFill>
                  <a:srgbClr val="00B0F0"/>
                </a:solidFill>
              </a:rPr>
              <a:t>or</a:t>
            </a:r>
            <a:r>
              <a:rPr lang="en-US" dirty="0" smtClean="0"/>
              <a:t> 3x</a:t>
            </a:r>
            <a:r>
              <a:rPr lang="en-US" baseline="30000" dirty="0" smtClean="0"/>
              <a:t>3</a:t>
            </a:r>
            <a:r>
              <a:rPr lang="en-US" dirty="0" smtClean="0"/>
              <a:t> – 6x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Trinomial </a:t>
            </a:r>
            <a:r>
              <a:rPr lang="en-US" dirty="0" smtClean="0"/>
              <a:t>= has 3 terms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ex) 7p</a:t>
            </a:r>
            <a:r>
              <a:rPr lang="en-US" baseline="30000" dirty="0" smtClean="0"/>
              <a:t>2</a:t>
            </a:r>
            <a:r>
              <a:rPr lang="en-US" dirty="0" smtClean="0"/>
              <a:t> – p + 9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2514600"/>
            <a:ext cx="2819400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NOTE: Always write your polynomials in descending order !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0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7848600" cy="6199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2286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Try This: 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203634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73" y="685800"/>
            <a:ext cx="6705600" cy="468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609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42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14600"/>
            <a:ext cx="8041983" cy="4670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7319458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1524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59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146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Section 5.1 – Modelling Polynomials</vt:lpstr>
      <vt:lpstr>Review from Gr. 8:</vt:lpstr>
      <vt:lpstr>Vocabulary:</vt:lpstr>
      <vt:lpstr>Using example:  -2x2 – 3x + 5 </vt:lpstr>
      <vt:lpstr>Using example:  -2x2 – 3x + 5 </vt:lpstr>
      <vt:lpstr>Classifying polynomials by # of terms:</vt:lpstr>
      <vt:lpstr>PowerPoint Presentation</vt:lpstr>
      <vt:lpstr>PowerPoint Presentation</vt:lpstr>
      <vt:lpstr>PowerPoint Presentation</vt:lpstr>
      <vt:lpstr>PowerPoint Presentation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5.1</dc:title>
  <dc:creator>Sharp, Jennifer</dc:creator>
  <cp:lastModifiedBy>Sharp, Jennifer</cp:lastModifiedBy>
  <cp:revision>12</cp:revision>
  <dcterms:created xsi:type="dcterms:W3CDTF">2014-12-05T18:38:30Z</dcterms:created>
  <dcterms:modified xsi:type="dcterms:W3CDTF">2019-05-13T19:52:42Z</dcterms:modified>
</cp:coreProperties>
</file>