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4" r:id="rId9"/>
  </p:sldIdLst>
  <p:sldSz cx="9144000" cy="6858000" type="screen4x3"/>
  <p:notesSz cx="9236075" cy="7010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D1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164" y="-8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02299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31639" y="0"/>
            <a:ext cx="4002299" cy="3505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3A993B4E-50AD-420C-8189-B61B7A98E8BC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58664"/>
            <a:ext cx="4002299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31639" y="6658664"/>
            <a:ext cx="4002299" cy="3505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EFE9D15-9E70-429F-9A7D-845F0AAF02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6614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D99F-15DA-194C-ACAF-14EBC445EEF1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B22BC-C26F-E442-8FF1-91C340395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0610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D99F-15DA-194C-ACAF-14EBC445EEF1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B22BC-C26F-E442-8FF1-91C340395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8881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D99F-15DA-194C-ACAF-14EBC445EEF1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B22BC-C26F-E442-8FF1-91C340395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07654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D99F-15DA-194C-ACAF-14EBC445EEF1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B22BC-C26F-E442-8FF1-91C340395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7630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D99F-15DA-194C-ACAF-14EBC445EEF1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B22BC-C26F-E442-8FF1-91C340395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71932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D99F-15DA-194C-ACAF-14EBC445EEF1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B22BC-C26F-E442-8FF1-91C340395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525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D99F-15DA-194C-ACAF-14EBC445EEF1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B22BC-C26F-E442-8FF1-91C340395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198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D99F-15DA-194C-ACAF-14EBC445EEF1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B22BC-C26F-E442-8FF1-91C340395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591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D99F-15DA-194C-ACAF-14EBC445EEF1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B22BC-C26F-E442-8FF1-91C340395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3508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D99F-15DA-194C-ACAF-14EBC445EEF1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B22BC-C26F-E442-8FF1-91C340395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27121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1D99F-15DA-194C-ACAF-14EBC445EEF1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BB22BC-C26F-E442-8FF1-91C340395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4810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681D99F-15DA-194C-ACAF-14EBC445EEF1}" type="datetimeFigureOut">
              <a:rPr lang="en-US" smtClean="0"/>
              <a:t>11/28/2017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BB22BC-C26F-E442-8FF1-91C3403955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8612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Section 5.2 </a:t>
            </a:r>
            <a:r>
              <a:rPr lang="en-US" smtClean="0"/>
              <a:t>– Simplifying </a:t>
            </a:r>
            <a:br>
              <a:rPr lang="en-US" smtClean="0"/>
            </a:br>
            <a:r>
              <a:rPr lang="en-US"/>
              <a:t>(</a:t>
            </a:r>
            <a:r>
              <a:rPr lang="en-US" smtClean="0"/>
              <a:t>Like </a:t>
            </a:r>
            <a:r>
              <a:rPr lang="en-US" dirty="0" smtClean="0"/>
              <a:t>&amp; </a:t>
            </a:r>
            <a:r>
              <a:rPr lang="en-US" smtClean="0"/>
              <a:t>Unlike Terms)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p. ____________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515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5143" y="375456"/>
            <a:ext cx="8229600" cy="61451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Like Terms = terms that can be represented by algebra tiles with the same size &amp; shape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Exponent on the variable will be the same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Tile </a:t>
            </a:r>
            <a:r>
              <a:rPr lang="en-US" dirty="0" err="1" smtClean="0"/>
              <a:t>colour</a:t>
            </a:r>
            <a:r>
              <a:rPr lang="en-US" dirty="0" smtClean="0"/>
              <a:t> can be different!</a:t>
            </a:r>
          </a:p>
          <a:p>
            <a:pPr lvl="1">
              <a:buFont typeface="Arial"/>
              <a:buChar char="•"/>
            </a:pPr>
            <a:endParaRPr lang="en-US" dirty="0"/>
          </a:p>
          <a:p>
            <a:pPr marL="457200" lvl="1" indent="0">
              <a:buNone/>
            </a:pPr>
            <a:r>
              <a:rPr lang="en-US" dirty="0" smtClean="0"/>
              <a:t>ex) -2x</a:t>
            </a:r>
            <a:r>
              <a:rPr lang="en-US" baseline="30000" dirty="0" smtClean="0"/>
              <a:t>2</a:t>
            </a:r>
            <a:r>
              <a:rPr lang="en-US" dirty="0"/>
              <a:t> </a:t>
            </a:r>
            <a:r>
              <a:rPr lang="en-US" dirty="0" smtClean="0"/>
              <a:t>and x</a:t>
            </a:r>
            <a:r>
              <a:rPr lang="en-US" baseline="30000" dirty="0" smtClean="0"/>
              <a:t>2 </a:t>
            </a:r>
            <a:r>
              <a:rPr lang="en-US" dirty="0" smtClean="0"/>
              <a:t>are like terms</a:t>
            </a:r>
          </a:p>
          <a:p>
            <a:pPr marL="457200" lvl="1" indent="0">
              <a:buNone/>
            </a:pPr>
            <a:endParaRPr lang="en-US" dirty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ex) 4x, -x, and -2x are like terms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372096" y="3583511"/>
            <a:ext cx="646359" cy="58969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72096" y="4331966"/>
            <a:ext cx="646359" cy="589692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00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572728" y="3583511"/>
            <a:ext cx="646359" cy="589692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462813" y="5726813"/>
            <a:ext cx="204114" cy="79381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280770" y="5726813"/>
            <a:ext cx="204114" cy="793815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014973" y="5726813"/>
            <a:ext cx="204114" cy="793815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1111284" y="5726813"/>
            <a:ext cx="204114" cy="79381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2018455" y="5726813"/>
            <a:ext cx="204114" cy="793815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376452" y="5726813"/>
            <a:ext cx="204114" cy="79381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63370" y="5726813"/>
            <a:ext cx="204114" cy="79381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823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7518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Unlike terms are modeled with different algebra tiles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ex) -3x</a:t>
            </a:r>
            <a:r>
              <a:rPr lang="en-US" baseline="30000" dirty="0" smtClean="0"/>
              <a:t>2</a:t>
            </a:r>
            <a:r>
              <a:rPr lang="en-US" dirty="0" smtClean="0"/>
              <a:t> and 2x are unlike terms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75209" y="3118561"/>
            <a:ext cx="827793" cy="748455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975209" y="5139564"/>
            <a:ext cx="827793" cy="748455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975209" y="4098797"/>
            <a:ext cx="827793" cy="748455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32853" y="3118561"/>
            <a:ext cx="226792" cy="850517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112045" y="3118561"/>
            <a:ext cx="226792" cy="850517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9862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Simplifying Polynomials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A simplified polynomial will: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use the fewest tiles possible</a:t>
            </a:r>
          </a:p>
          <a:p>
            <a:pPr lvl="1">
              <a:buFont typeface="Arial"/>
              <a:buChar char="•"/>
            </a:pPr>
            <a:r>
              <a:rPr lang="en-US" dirty="0" smtClean="0"/>
              <a:t>Have a symbolic form containing only one term of each degree</a:t>
            </a:r>
          </a:p>
          <a:p>
            <a:pPr lvl="1">
              <a:buFont typeface="Arial"/>
              <a:buChar char="•"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To simplify:</a:t>
            </a: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/>
              <a:t>Group like terms</a:t>
            </a:r>
          </a:p>
          <a:p>
            <a:pPr marL="514350" indent="-514350">
              <a:buAutoNum type="arabicPeriod"/>
            </a:pPr>
            <a:r>
              <a:rPr lang="en-US" dirty="0" smtClean="0"/>
              <a:t>Remove zero pairs</a:t>
            </a:r>
          </a:p>
          <a:p>
            <a:pPr marL="514350" indent="-514350">
              <a:buAutoNum type="arabicPeriod"/>
            </a:pPr>
            <a:r>
              <a:rPr lang="en-US" dirty="0" smtClean="0"/>
              <a:t>Combine like terms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85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4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6483" y="352775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ex) Simplify:  3n</a:t>
            </a:r>
            <a:r>
              <a:rPr lang="en-US" baseline="30000" dirty="0" smtClean="0"/>
              <a:t>2</a:t>
            </a:r>
            <a:r>
              <a:rPr lang="en-US" dirty="0" smtClean="0"/>
              <a:t> + 4 – x + 2x – 4n</a:t>
            </a:r>
            <a:r>
              <a:rPr lang="en-US" baseline="30000" dirty="0" smtClean="0"/>
              <a:t>2</a:t>
            </a:r>
            <a:r>
              <a:rPr lang="en-US" dirty="0" smtClean="0"/>
              <a:t> + 1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03058" y="1315466"/>
            <a:ext cx="737076" cy="691754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703058" y="2182301"/>
            <a:ext cx="737076" cy="691754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92534" y="1315466"/>
            <a:ext cx="737076" cy="691754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778211" y="1315466"/>
            <a:ext cx="272151" cy="28350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778211" y="1722329"/>
            <a:ext cx="272151" cy="28350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178712" y="1722329"/>
            <a:ext cx="272151" cy="28350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178712" y="1315466"/>
            <a:ext cx="272151" cy="28350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835040" y="1298094"/>
            <a:ext cx="249472" cy="1190723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4552179" y="1315466"/>
            <a:ext cx="249472" cy="1190723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4886014" y="1315466"/>
            <a:ext cx="249472" cy="1190723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6501226" y="1298094"/>
            <a:ext cx="737076" cy="691754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>
            <a:off x="6501226" y="2159620"/>
            <a:ext cx="737076" cy="691754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594367" y="1314080"/>
            <a:ext cx="737076" cy="691754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5611750" y="2159620"/>
            <a:ext cx="737076" cy="691754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753570" y="1348100"/>
            <a:ext cx="272151" cy="28350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895830" y="3402067"/>
            <a:ext cx="685773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1. Group (in descending order!) </a:t>
            </a:r>
            <a:endParaRPr lang="en-US" sz="3200" dirty="0"/>
          </a:p>
        </p:txBody>
      </p:sp>
      <p:sp>
        <p:nvSpPr>
          <p:cNvPr id="20" name="Rectangle 19"/>
          <p:cNvSpPr/>
          <p:nvPr/>
        </p:nvSpPr>
        <p:spPr>
          <a:xfrm>
            <a:off x="2288552" y="4230960"/>
            <a:ext cx="737076" cy="691754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1440134" y="4230960"/>
            <a:ext cx="737076" cy="691754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>
            <a:off x="594350" y="4230960"/>
            <a:ext cx="737076" cy="691754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3222700" y="4576837"/>
            <a:ext cx="737076" cy="691754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2288552" y="5134349"/>
            <a:ext cx="737076" cy="691754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>
            <a:off x="1440134" y="5134349"/>
            <a:ext cx="737076" cy="691754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>
            <a:off x="610286" y="5134349"/>
            <a:ext cx="737076" cy="691754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>
            <a:off x="4302707" y="4230960"/>
            <a:ext cx="249472" cy="1190723"/>
          </a:xfrm>
          <a:prstGeom prst="rect">
            <a:avLst/>
          </a:prstGeom>
          <a:ln>
            <a:solidFill>
              <a:srgbClr val="00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>
            <a:off x="4302707" y="5597851"/>
            <a:ext cx="249472" cy="1190723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>
            <a:off x="4719533" y="4230960"/>
            <a:ext cx="249472" cy="1190723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>
            <a:off x="6076675" y="4243814"/>
            <a:ext cx="272151" cy="28350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>
            <a:off x="5716050" y="4639209"/>
            <a:ext cx="272151" cy="28350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5339599" y="4639209"/>
            <a:ext cx="272151" cy="28350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5716050" y="4243814"/>
            <a:ext cx="272151" cy="28350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>
            <a:off x="5339599" y="4243814"/>
            <a:ext cx="272151" cy="28350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TextBox 34"/>
          <p:cNvSpPr txBox="1"/>
          <p:nvPr/>
        </p:nvSpPr>
        <p:spPr>
          <a:xfrm>
            <a:off x="5339599" y="5912919"/>
            <a:ext cx="365136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2. Remove zero pairs</a:t>
            </a:r>
            <a:endParaRPr lang="en-US" sz="3200" dirty="0"/>
          </a:p>
        </p:txBody>
      </p:sp>
      <p:sp>
        <p:nvSpPr>
          <p:cNvPr id="37" name="Rounded Rectangle 36"/>
          <p:cNvSpPr/>
          <p:nvPr/>
        </p:nvSpPr>
        <p:spPr>
          <a:xfrm>
            <a:off x="489389" y="4101110"/>
            <a:ext cx="2689323" cy="1910745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9" name="Straight Connector 38"/>
          <p:cNvCxnSpPr/>
          <p:nvPr/>
        </p:nvCxnSpPr>
        <p:spPr>
          <a:xfrm flipV="1">
            <a:off x="366483" y="4101110"/>
            <a:ext cx="2989327" cy="1910745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Rounded Rectangle 39"/>
          <p:cNvSpPr/>
          <p:nvPr/>
        </p:nvSpPr>
        <p:spPr>
          <a:xfrm>
            <a:off x="4150307" y="4101110"/>
            <a:ext cx="985179" cy="1409757"/>
          </a:xfrm>
          <a:prstGeom prst="roundRect">
            <a:avLst/>
          </a:prstGeom>
          <a:noFill/>
          <a:ln>
            <a:solidFill>
              <a:srgbClr val="0000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3959776" y="4101110"/>
            <a:ext cx="1379823" cy="1409757"/>
          </a:xfrm>
          <a:prstGeom prst="lin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352732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1" grpId="0" animBg="1"/>
      <p:bldP spid="32" grpId="0" animBg="1"/>
      <p:bldP spid="33" grpId="0" animBg="1"/>
      <p:bldP spid="34" grpId="0" animBg="1"/>
      <p:bldP spid="35" grpId="0"/>
      <p:bldP spid="37" grpId="0" animBg="1"/>
      <p:bldP spid="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7970"/>
            <a:ext cx="8229600" cy="2784561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3. Combine like terms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67058" y="1174780"/>
            <a:ext cx="737076" cy="691754"/>
          </a:xfrm>
          <a:prstGeom prst="rect">
            <a:avLst/>
          </a:prstGeom>
          <a:ln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2522691" y="1174780"/>
            <a:ext cx="249472" cy="1190723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4290909" y="1379622"/>
            <a:ext cx="272151" cy="28350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838321" y="1614985"/>
            <a:ext cx="272151" cy="28350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838321" y="1174780"/>
            <a:ext cx="272151" cy="28350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3409037" y="1614985"/>
            <a:ext cx="272151" cy="28350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409037" y="1174780"/>
            <a:ext cx="272151" cy="283505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441539" y="1060230"/>
            <a:ext cx="2435293" cy="584776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What’s left?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5689593" y="2073115"/>
            <a:ext cx="1927536" cy="584776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3200" smtClean="0"/>
              <a:t>-n</a:t>
            </a:r>
            <a:r>
              <a:rPr lang="en-US" sz="3200" baseline="30000" smtClean="0"/>
              <a:t>2</a:t>
            </a:r>
            <a:r>
              <a:rPr lang="en-US" sz="3200" smtClean="0"/>
              <a:t> </a:t>
            </a:r>
            <a:r>
              <a:rPr lang="en-US" sz="3200" dirty="0" smtClean="0"/>
              <a:t>+ x + 5</a:t>
            </a:r>
            <a:endParaRPr lang="en-US" sz="3200" dirty="0"/>
          </a:p>
        </p:txBody>
      </p:sp>
      <p:sp>
        <p:nvSpPr>
          <p:cNvPr id="13" name="TextBox 12"/>
          <p:cNvSpPr txBox="1"/>
          <p:nvPr/>
        </p:nvSpPr>
        <p:spPr>
          <a:xfrm>
            <a:off x="554731" y="3052531"/>
            <a:ext cx="8016657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Try without using algebra tiles (</a:t>
            </a:r>
            <a:r>
              <a:rPr lang="en-US" sz="3200" dirty="0" smtClean="0">
                <a:solidFill>
                  <a:srgbClr val="008000"/>
                </a:solidFill>
              </a:rPr>
              <a:t>symbolically</a:t>
            </a:r>
            <a:r>
              <a:rPr lang="en-US" sz="3200" dirty="0" smtClean="0"/>
              <a:t>):</a:t>
            </a:r>
          </a:p>
          <a:p>
            <a:endParaRPr lang="en-US" sz="3200" dirty="0"/>
          </a:p>
          <a:p>
            <a:r>
              <a:rPr lang="en-US" sz="3200" dirty="0" smtClean="0"/>
              <a:t>ex) 	4x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+ 2 – 7x + 5x – 6x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+ 1 – x</a:t>
            </a:r>
          </a:p>
          <a:p>
            <a:endParaRPr lang="en-US" sz="3200" dirty="0"/>
          </a:p>
          <a:p>
            <a:r>
              <a:rPr lang="en-US" sz="3200" dirty="0" smtClean="0"/>
              <a:t>		4x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– 6x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– 7x + 5x – x + 2 + 1</a:t>
            </a:r>
          </a:p>
          <a:p>
            <a:endParaRPr lang="en-US" sz="3200" dirty="0"/>
          </a:p>
          <a:p>
            <a:r>
              <a:rPr lang="en-US" sz="3200" dirty="0" smtClean="0"/>
              <a:t>		   - 2x</a:t>
            </a:r>
            <a:r>
              <a:rPr lang="en-US" sz="3200" baseline="30000" dirty="0" smtClean="0"/>
              <a:t>2</a:t>
            </a:r>
            <a:r>
              <a:rPr lang="en-US" sz="3200" dirty="0" smtClean="0"/>
              <a:t> 		   – 3x 	     	+ 3 </a:t>
            </a:r>
            <a:endParaRPr lang="en-US" sz="3200" dirty="0"/>
          </a:p>
        </p:txBody>
      </p:sp>
      <p:sp>
        <p:nvSpPr>
          <p:cNvPr id="14" name="Right Brace 13"/>
          <p:cNvSpPr/>
          <p:nvPr/>
        </p:nvSpPr>
        <p:spPr>
          <a:xfrm rot="5400000">
            <a:off x="2076990" y="5036002"/>
            <a:ext cx="343738" cy="1374950"/>
          </a:xfrm>
          <a:prstGeom prst="rightBrac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Brace 14"/>
          <p:cNvSpPr/>
          <p:nvPr/>
        </p:nvSpPr>
        <p:spPr>
          <a:xfrm rot="5400000">
            <a:off x="3930138" y="4687841"/>
            <a:ext cx="343738" cy="2026546"/>
          </a:xfrm>
          <a:prstGeom prst="rightBrace">
            <a:avLst>
              <a:gd name="adj1" fmla="val 0"/>
              <a:gd name="adj2" fmla="val 50000"/>
            </a:avLst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Brace 15"/>
          <p:cNvSpPr/>
          <p:nvPr/>
        </p:nvSpPr>
        <p:spPr>
          <a:xfrm rot="5400000">
            <a:off x="5647843" y="5275291"/>
            <a:ext cx="343738" cy="851646"/>
          </a:xfrm>
          <a:prstGeom prst="rightBrace">
            <a:avLst/>
          </a:prstGeom>
          <a:ln>
            <a:solidFill>
              <a:srgbClr val="0000FF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6699968" y="5021530"/>
            <a:ext cx="2167294" cy="523220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reorder</a:t>
            </a:r>
            <a:endParaRPr lang="en-US" sz="2800" dirty="0"/>
          </a:p>
        </p:txBody>
      </p:sp>
      <p:sp>
        <p:nvSpPr>
          <p:cNvPr id="18" name="TextBox 17"/>
          <p:cNvSpPr txBox="1"/>
          <p:nvPr/>
        </p:nvSpPr>
        <p:spPr>
          <a:xfrm>
            <a:off x="6699968" y="5720583"/>
            <a:ext cx="2167294" cy="954107"/>
          </a:xfrm>
          <a:prstGeom prst="rect">
            <a:avLst/>
          </a:prstGeom>
          <a:ln>
            <a:solidFill>
              <a:srgbClr val="0000FF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Gather like terms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889468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4" grpId="0" animBg="1"/>
      <p:bldP spid="15" grpId="0" animBg="1"/>
      <p:bldP spid="16" grpId="0" animBg="1"/>
      <p:bldP spid="17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Perimeter Questions: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6521" y="1600200"/>
            <a:ext cx="8774045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1. Write a polynomial to represent the perimeter: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710779" y="2528241"/>
            <a:ext cx="640867" cy="61749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51646" y="2528241"/>
            <a:ext cx="640867" cy="61749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33380" y="2528241"/>
            <a:ext cx="640867" cy="61749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992513" y="2528241"/>
            <a:ext cx="640867" cy="617497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Brace 7"/>
          <p:cNvSpPr/>
          <p:nvPr/>
        </p:nvSpPr>
        <p:spPr>
          <a:xfrm rot="5400000">
            <a:off x="868096" y="3081630"/>
            <a:ext cx="326231" cy="640867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85560" y="3471971"/>
            <a:ext cx="372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820734" y="2152905"/>
            <a:ext cx="372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2157485" y="2175260"/>
            <a:ext cx="372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1504044" y="2189735"/>
            <a:ext cx="372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898134" y="2198562"/>
            <a:ext cx="372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337911" y="2649451"/>
            <a:ext cx="372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2157485" y="3091935"/>
            <a:ext cx="372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2820734" y="3054282"/>
            <a:ext cx="372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3277014" y="2649451"/>
            <a:ext cx="372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504044" y="3091935"/>
            <a:ext cx="372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649882" y="2559067"/>
            <a:ext cx="54941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 = x + x + x + x + x + x + x + x + x + x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649882" y="3162004"/>
            <a:ext cx="34113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 = 10x</a:t>
            </a:r>
            <a:endParaRPr lang="en-US" sz="2800" dirty="0"/>
          </a:p>
        </p:txBody>
      </p:sp>
      <p:sp>
        <p:nvSpPr>
          <p:cNvPr id="22" name="Rectangle 21"/>
          <p:cNvSpPr/>
          <p:nvPr/>
        </p:nvSpPr>
        <p:spPr>
          <a:xfrm>
            <a:off x="710779" y="4299175"/>
            <a:ext cx="174781" cy="1083532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>
            <a:off x="899055" y="4299175"/>
            <a:ext cx="174781" cy="1083532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>
            <a:off x="1084569" y="4299175"/>
            <a:ext cx="174781" cy="1083532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ight Brace 25"/>
          <p:cNvSpPr/>
          <p:nvPr/>
        </p:nvSpPr>
        <p:spPr>
          <a:xfrm>
            <a:off x="1351645" y="4299175"/>
            <a:ext cx="152399" cy="108353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0000FF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504044" y="4649649"/>
            <a:ext cx="3728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52518" y="5324451"/>
            <a:ext cx="1747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9" name="TextBox 28"/>
          <p:cNvSpPr txBox="1"/>
          <p:nvPr/>
        </p:nvSpPr>
        <p:spPr>
          <a:xfrm>
            <a:off x="2377032" y="4450637"/>
            <a:ext cx="454432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 = x + 1 + 1 + 1 + x + 1 + 1 + 1</a:t>
            </a:r>
            <a:endParaRPr lang="en-US" sz="2800" dirty="0"/>
          </a:p>
        </p:txBody>
      </p:sp>
      <p:sp>
        <p:nvSpPr>
          <p:cNvPr id="30" name="TextBox 29"/>
          <p:cNvSpPr txBox="1"/>
          <p:nvPr/>
        </p:nvSpPr>
        <p:spPr>
          <a:xfrm>
            <a:off x="2390529" y="5018981"/>
            <a:ext cx="336561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P = 2x + 6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5985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20" grpId="0"/>
      <p:bldP spid="21" grpId="0"/>
      <p:bldP spid="22" grpId="0" animBg="1"/>
      <p:bldP spid="23" grpId="0" animBg="1"/>
      <p:bldP spid="24" grpId="0" animBg="1"/>
      <p:bldP spid="26" grpId="0" animBg="1"/>
      <p:bldP spid="27" grpId="0"/>
      <p:bldP spid="28" grpId="0"/>
      <p:bldP spid="29" grpId="0"/>
      <p:bldP spid="3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u="sng" dirty="0" smtClean="0"/>
              <a:t>Simplifying Polynomials with 2 Variables</a:t>
            </a:r>
            <a:endParaRPr lang="en-US" sz="36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0592" y="16002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ex) 	2xy – 3x</a:t>
            </a:r>
            <a:r>
              <a:rPr lang="en-US" baseline="30000" dirty="0" smtClean="0"/>
              <a:t>2</a:t>
            </a:r>
            <a:r>
              <a:rPr lang="en-US" dirty="0" smtClean="0"/>
              <a:t> + y</a:t>
            </a:r>
            <a:r>
              <a:rPr lang="en-US" baseline="30000" dirty="0" smtClean="0"/>
              <a:t>2</a:t>
            </a:r>
            <a:r>
              <a:rPr lang="en-US" dirty="0" smtClean="0"/>
              <a:t> + 2xy – 2x</a:t>
            </a:r>
            <a:r>
              <a:rPr lang="en-US" baseline="30000" dirty="0" smtClean="0"/>
              <a:t>2</a:t>
            </a:r>
            <a:r>
              <a:rPr lang="en-US" dirty="0" smtClean="0"/>
              <a:t> – 4y</a:t>
            </a:r>
            <a:r>
              <a:rPr lang="en-US" baseline="30000" dirty="0" smtClean="0"/>
              <a:t>2</a:t>
            </a:r>
          </a:p>
          <a:p>
            <a:pPr marL="0" indent="0">
              <a:buNone/>
            </a:pPr>
            <a:r>
              <a:rPr lang="en-US" baseline="30000" dirty="0" smtClean="0"/>
              <a:t>		</a:t>
            </a:r>
          </a:p>
          <a:p>
            <a:pPr marL="0" indent="0">
              <a:buNone/>
            </a:pPr>
            <a:r>
              <a:rPr lang="en-US" baseline="30000" dirty="0" smtClean="0"/>
              <a:t>	</a:t>
            </a:r>
            <a:r>
              <a:rPr lang="en-US" dirty="0" smtClean="0"/>
              <a:t>-3x</a:t>
            </a:r>
            <a:r>
              <a:rPr lang="en-US" baseline="30000" dirty="0" smtClean="0"/>
              <a:t>2</a:t>
            </a:r>
            <a:r>
              <a:rPr lang="en-US" dirty="0" smtClean="0"/>
              <a:t> – 2x</a:t>
            </a:r>
            <a:r>
              <a:rPr lang="en-US" baseline="30000" dirty="0" smtClean="0"/>
              <a:t>2</a:t>
            </a:r>
            <a:r>
              <a:rPr lang="en-US" dirty="0" smtClean="0"/>
              <a:t> + 2xy + 2xy + y</a:t>
            </a:r>
            <a:r>
              <a:rPr lang="en-US" baseline="30000" dirty="0" smtClean="0"/>
              <a:t>2</a:t>
            </a:r>
            <a:r>
              <a:rPr lang="en-US" dirty="0" smtClean="0"/>
              <a:t> – 4y</a:t>
            </a:r>
            <a:r>
              <a:rPr lang="en-US" baseline="30000" dirty="0" smtClean="0"/>
              <a:t>2</a:t>
            </a:r>
          </a:p>
          <a:p>
            <a:pPr marL="0" indent="0">
              <a:buNone/>
            </a:pPr>
            <a:endParaRPr lang="en-US" baseline="30000" dirty="0"/>
          </a:p>
          <a:p>
            <a:pPr marL="0" indent="0">
              <a:buNone/>
            </a:pPr>
            <a:r>
              <a:rPr lang="en-US" baseline="30000" dirty="0" smtClean="0"/>
              <a:t>	</a:t>
            </a:r>
            <a:r>
              <a:rPr lang="en-US" dirty="0" smtClean="0"/>
              <a:t>- 5x</a:t>
            </a:r>
            <a:r>
              <a:rPr lang="en-US" baseline="30000" dirty="0" smtClean="0"/>
              <a:t>2</a:t>
            </a:r>
            <a:r>
              <a:rPr lang="en-US" dirty="0" smtClean="0"/>
              <a:t> + 4xy – 3y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4" name="TextBox 3"/>
          <p:cNvSpPr txBox="1"/>
          <p:nvPr/>
        </p:nvSpPr>
        <p:spPr>
          <a:xfrm>
            <a:off x="6956314" y="2598146"/>
            <a:ext cx="1817731" cy="52322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reorder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6956314" y="3484552"/>
            <a:ext cx="1817731" cy="95410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Gather like terms</a:t>
            </a:r>
            <a:endParaRPr lang="en-US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600501" y="5595582"/>
            <a:ext cx="808629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p. ______ #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931136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5" grpId="0" animBg="1"/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</TotalTime>
  <Words>254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Section 5.2 – Simplifying  (Like &amp; Unlike Terms)</vt:lpstr>
      <vt:lpstr>PowerPoint Presentation</vt:lpstr>
      <vt:lpstr>PowerPoint Presentation</vt:lpstr>
      <vt:lpstr>Simplifying Polynomials</vt:lpstr>
      <vt:lpstr>PowerPoint Presentation</vt:lpstr>
      <vt:lpstr>PowerPoint Presentation</vt:lpstr>
      <vt:lpstr>Perimeter Questions:</vt:lpstr>
      <vt:lpstr>Simplifying Polynomials with 2 Variables</vt:lpstr>
    </vt:vector>
  </TitlesOfParts>
  <Company>SD 67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5.2 – Like &amp; Unlike Terms</dc:title>
  <dc:creator>Christopher Sharp</dc:creator>
  <cp:lastModifiedBy>Sharp, Jennifer</cp:lastModifiedBy>
  <cp:revision>22</cp:revision>
  <cp:lastPrinted>2016-10-25T22:15:08Z</cp:lastPrinted>
  <dcterms:created xsi:type="dcterms:W3CDTF">2014-12-06T18:42:31Z</dcterms:created>
  <dcterms:modified xsi:type="dcterms:W3CDTF">2017-11-28T17:02:29Z</dcterms:modified>
</cp:coreProperties>
</file>