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4" r:id="rId9"/>
    <p:sldId id="265" r:id="rId1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2" d="100"/>
          <a:sy n="52" d="100"/>
        </p:scale>
        <p:origin x="-708" y="-2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F466F-BDA4-4F18-9C7B-FF0A9A1B0E80}" type="datetime1">
              <a:rPr lang="en-US" smtClean="0"/>
              <a:pPr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B4290-6522-4139-852E-05BD9E7F0D2E}" type="datetime1">
              <a:rPr lang="en-US" smtClean="0"/>
              <a:pPr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B955F9-81EA-47C5-8059-9E5C2B437C70}" type="datetime1">
              <a:rPr lang="en-US" smtClean="0"/>
              <a:pPr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F607B-A47E-422C-9BEF-122CCDB7C526}" type="datetime1">
              <a:rPr lang="en-US" smtClean="0"/>
              <a:pPr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9A7CB-BEE6-4F99-898E-913F06E8E125}" type="datetime1">
              <a:rPr lang="en-US" smtClean="0"/>
              <a:pPr/>
              <a:t>6/5/2019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E300C-6FC5-4FC3-AF1A-075E4F50620D}" type="datetime1">
              <a:rPr lang="en-US" smtClean="0"/>
              <a:pPr/>
              <a:t>6/5/2019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0D295D-4A77-4DEB-B04C-9F4282A8BC04}" type="datetime1">
              <a:rPr lang="en-US" smtClean="0"/>
              <a:pPr/>
              <a:t>6/5/2019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28685-4D0C-42D5-8013-B5904CD1FCBC}" type="datetime1">
              <a:rPr lang="en-US" smtClean="0"/>
              <a:pPr/>
              <a:t>6/5/2019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F226C0-9885-4BA9-BBFA-A52CBFEBB775}" type="datetime1">
              <a:rPr lang="en-US" smtClean="0"/>
              <a:pPr/>
              <a:t>6/5/2019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E1B38-C5EB-4D66-9137-0AFE9CDEDE8F}" type="datetime1">
              <a:rPr lang="en-US" smtClean="0"/>
              <a:pPr/>
              <a:t>6/5/2019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7B613C-1AD7-49D3-885D-F654C5CDBAA6}" type="datetime1">
              <a:rPr lang="en-US" smtClean="0"/>
              <a:pPr/>
              <a:t>6/5/2019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27B613C-1AD7-49D3-885D-F654C5CDBAA6}" type="datetime1">
              <a:rPr lang="en-US" smtClean="0"/>
              <a:pPr/>
              <a:t>6/5/2019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1zMDg1ExbMs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youtube.com/watch?v=wZcsGe3FYF4&amp;oref=https%3A%2F%2Fwww.youtube.com%2F&amp;has_verified=1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312" y="258682"/>
            <a:ext cx="3950984" cy="4240293"/>
          </a:xfrm>
        </p:spPr>
        <p:txBody>
          <a:bodyPr/>
          <a:lstStyle/>
          <a:p>
            <a:r>
              <a:rPr lang="en-US" sz="4400" dirty="0" smtClean="0"/>
              <a:t>Phylum Platyhelminthes (Flatworms)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2888900" cy="1066800"/>
          </a:xfrm>
        </p:spPr>
        <p:txBody>
          <a:bodyPr/>
          <a:lstStyle/>
          <a:p>
            <a:pPr algn="r"/>
            <a:r>
              <a:rPr lang="en-US" dirty="0" smtClean="0"/>
              <a:t>p. </a:t>
            </a:r>
            <a:r>
              <a:rPr lang="en-US" smtClean="0"/>
              <a:t>570-575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3296" y="0"/>
            <a:ext cx="5080000" cy="675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75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620000" cy="1143000"/>
          </a:xfrm>
        </p:spPr>
        <p:txBody>
          <a:bodyPr/>
          <a:lstStyle/>
          <a:p>
            <a:r>
              <a:rPr lang="en-US" dirty="0" smtClean="0"/>
              <a:t>CHARACTERISTICS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5805"/>
            <a:ext cx="7620000" cy="4800600"/>
          </a:xfrm>
        </p:spPr>
        <p:txBody>
          <a:bodyPr>
            <a:normAutofit/>
          </a:bodyPr>
          <a:lstStyle/>
          <a:p>
            <a:r>
              <a:rPr lang="en-US" sz="2800" dirty="0" err="1" smtClean="0"/>
              <a:t>Dorsoventrally</a:t>
            </a:r>
            <a:r>
              <a:rPr lang="en-US" sz="2800" dirty="0" smtClean="0"/>
              <a:t> flattened</a:t>
            </a:r>
          </a:p>
          <a:p>
            <a:r>
              <a:rPr lang="en-US" sz="2800" dirty="0" smtClean="0"/>
              <a:t>Bilateral symmetry</a:t>
            </a:r>
          </a:p>
          <a:p>
            <a:r>
              <a:rPr lang="en-US" sz="2800" dirty="0" smtClean="0"/>
              <a:t>3 germ layers: ectoderm, mesoderm, endoderm</a:t>
            </a:r>
          </a:p>
          <a:p>
            <a:r>
              <a:rPr lang="en-US" sz="2800" dirty="0" smtClean="0"/>
              <a:t>Acoelomate</a:t>
            </a:r>
          </a:p>
          <a:p>
            <a:r>
              <a:rPr lang="en-US" sz="2800" dirty="0" smtClean="0"/>
              <a:t>Increased cephalization (have a head)</a:t>
            </a:r>
          </a:p>
          <a:p>
            <a:r>
              <a:rPr lang="en-US" sz="2800" dirty="0" smtClean="0"/>
              <a:t>Up to 20m long</a:t>
            </a:r>
          </a:p>
          <a:p>
            <a:r>
              <a:rPr lang="en-US" sz="2800" dirty="0" smtClean="0"/>
              <a:t>Include: planarians, flukes, tapeworms</a:t>
            </a:r>
          </a:p>
          <a:p>
            <a:endParaRPr lang="en-US" sz="28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5946" y="4818034"/>
            <a:ext cx="3798119" cy="203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71500" indent="-457200">
              <a:buAutoNum type="arabicPeriod"/>
            </a:pPr>
            <a:r>
              <a:rPr lang="en-US" sz="2800" dirty="0" smtClean="0"/>
              <a:t>Free-living, aquatic (ex. </a:t>
            </a:r>
            <a:r>
              <a:rPr lang="en-US" sz="2800" dirty="0" err="1" smtClean="0"/>
              <a:t>Planaria</a:t>
            </a:r>
            <a:r>
              <a:rPr lang="en-US" sz="2800" dirty="0" smtClean="0"/>
              <a:t>)</a:t>
            </a:r>
          </a:p>
          <a:p>
            <a:pPr lvl="1"/>
            <a:r>
              <a:rPr lang="en-US" sz="2800" dirty="0" smtClean="0"/>
              <a:t>Carnivores or scavengers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27868"/>
            <a:ext cx="4700905" cy="352567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8074" y="3227868"/>
            <a:ext cx="4365925" cy="3274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4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213" y="164616"/>
            <a:ext cx="7794987" cy="6236184"/>
          </a:xfrm>
        </p:spPr>
        <p:txBody>
          <a:bodyPr/>
          <a:lstStyle/>
          <a:p>
            <a:pPr lvl="1"/>
            <a:r>
              <a:rPr lang="en-US" sz="2800" dirty="0">
                <a:solidFill>
                  <a:srgbClr val="0000FF"/>
                </a:solidFill>
              </a:rPr>
              <a:t>Digestive system</a:t>
            </a:r>
            <a:r>
              <a:rPr lang="en-US" sz="2800" dirty="0"/>
              <a:t>: one opening to pharynx to </a:t>
            </a:r>
            <a:r>
              <a:rPr lang="en-US" sz="2800" dirty="0" err="1"/>
              <a:t>gastrovascular</a:t>
            </a:r>
            <a:r>
              <a:rPr lang="en-US" sz="2800" dirty="0"/>
              <a:t> cavity to branching intestines (p.571 Fig. 26-25)</a:t>
            </a:r>
          </a:p>
          <a:p>
            <a:pPr lvl="1"/>
            <a:r>
              <a:rPr lang="en-US" sz="2800" dirty="0">
                <a:solidFill>
                  <a:srgbClr val="0000FF"/>
                </a:solidFill>
              </a:rPr>
              <a:t>Mobility</a:t>
            </a:r>
            <a:r>
              <a:rPr lang="en-US" sz="2800" dirty="0"/>
              <a:t>: move by cilia &amp; muscle cells</a:t>
            </a:r>
          </a:p>
          <a:p>
            <a:pPr lvl="1"/>
            <a:r>
              <a:rPr lang="en-US" sz="2800" dirty="0">
                <a:solidFill>
                  <a:srgbClr val="0000FF"/>
                </a:solidFill>
              </a:rPr>
              <a:t>Excretion</a:t>
            </a:r>
            <a:r>
              <a:rPr lang="en-US" sz="2800" dirty="0"/>
              <a:t>: Fresh water flatworms have </a:t>
            </a:r>
            <a:r>
              <a:rPr lang="en-US" sz="2800" dirty="0">
                <a:solidFill>
                  <a:srgbClr val="FF0000"/>
                </a:solidFill>
              </a:rPr>
              <a:t>flame cells </a:t>
            </a:r>
            <a:r>
              <a:rPr lang="en-US" sz="2800" dirty="0"/>
              <a:t>to deal with liquid waste</a:t>
            </a:r>
          </a:p>
          <a:p>
            <a:pPr lvl="1"/>
            <a:r>
              <a:rPr lang="en-US" sz="2800" dirty="0">
                <a:solidFill>
                  <a:srgbClr val="0000FF"/>
                </a:solidFill>
              </a:rPr>
              <a:t>Nervous System</a:t>
            </a:r>
            <a:r>
              <a:rPr lang="en-US" sz="2800" dirty="0"/>
              <a:t>: </a:t>
            </a:r>
            <a:endParaRPr lang="en-US" sz="2800" dirty="0" smtClean="0"/>
          </a:p>
          <a:p>
            <a:pPr lvl="2">
              <a:buFont typeface="Wingdings" charset="2"/>
              <a:buChar char="§"/>
            </a:pPr>
            <a:r>
              <a:rPr lang="en-US" sz="2600" dirty="0" smtClean="0"/>
              <a:t>simple </a:t>
            </a:r>
            <a:r>
              <a:rPr lang="en-US" sz="2600" dirty="0"/>
              <a:t>brain with nerve cords (looks like a ladder</a:t>
            </a:r>
            <a:r>
              <a:rPr lang="en-US" sz="2600" dirty="0" smtClean="0"/>
              <a:t>)</a:t>
            </a:r>
          </a:p>
          <a:p>
            <a:pPr lvl="2">
              <a:buFont typeface="Wingdings" charset="2"/>
              <a:buChar char="§"/>
            </a:pPr>
            <a:r>
              <a:rPr lang="en-US" sz="2600" dirty="0" smtClean="0"/>
              <a:t>Sensory cells sensitive to chemicals, light (</a:t>
            </a:r>
            <a:r>
              <a:rPr lang="en-US" sz="2600" dirty="0" err="1" smtClean="0"/>
              <a:t>ocelli</a:t>
            </a:r>
            <a:r>
              <a:rPr lang="en-US" sz="2600" dirty="0" smtClean="0"/>
              <a:t> or </a:t>
            </a:r>
            <a:r>
              <a:rPr lang="en-US" sz="2600" dirty="0" smtClean="0">
                <a:solidFill>
                  <a:srgbClr val="FF0000"/>
                </a:solidFill>
              </a:rPr>
              <a:t>eyespots</a:t>
            </a:r>
            <a:r>
              <a:rPr lang="en-US" sz="2600" dirty="0" smtClean="0"/>
              <a:t>), &amp; water flow direction</a:t>
            </a:r>
          </a:p>
          <a:p>
            <a:pPr lvl="1"/>
            <a:r>
              <a:rPr lang="en-US" sz="2800" dirty="0" smtClean="0">
                <a:solidFill>
                  <a:srgbClr val="0000FF"/>
                </a:solidFill>
              </a:rPr>
              <a:t>Circulation</a:t>
            </a:r>
            <a:r>
              <a:rPr lang="en-US" sz="2800" dirty="0" smtClean="0"/>
              <a:t> &amp; </a:t>
            </a:r>
            <a:r>
              <a:rPr lang="en-US" sz="2800" dirty="0" smtClean="0">
                <a:solidFill>
                  <a:srgbClr val="0000FF"/>
                </a:solidFill>
              </a:rPr>
              <a:t>Respiration</a:t>
            </a:r>
            <a:r>
              <a:rPr lang="en-US" sz="2800" dirty="0" smtClean="0"/>
              <a:t>: diffusion</a:t>
            </a: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67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4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8022"/>
            <a:ext cx="7620000" cy="6012778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Reproduction:</a:t>
            </a:r>
          </a:p>
          <a:p>
            <a:pPr lvl="1">
              <a:buFont typeface="Wingdings" charset="2"/>
              <a:buChar char="§"/>
            </a:pPr>
            <a:r>
              <a:rPr lang="en-US" sz="2800" dirty="0" smtClean="0"/>
              <a:t>Sexual (most hermaphroditic)</a:t>
            </a:r>
          </a:p>
          <a:p>
            <a:pPr lvl="1">
              <a:buFont typeface="Wingdings" charset="2"/>
              <a:buChar char="§"/>
            </a:pPr>
            <a:r>
              <a:rPr lang="en-US" sz="2800" dirty="0" smtClean="0"/>
              <a:t>Asexual (fission)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900" y="2323561"/>
            <a:ext cx="59055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86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525" y="340989"/>
            <a:ext cx="7712675" cy="605981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Regeneration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525" y="950999"/>
            <a:ext cx="3538390" cy="34597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2349" y="4435804"/>
            <a:ext cx="5707091" cy="2422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82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490" y="258682"/>
            <a:ext cx="7759710" cy="6142118"/>
          </a:xfrm>
        </p:spPr>
        <p:txBody>
          <a:bodyPr>
            <a:normAutofit/>
          </a:bodyPr>
          <a:lstStyle/>
          <a:p>
            <a:pPr marL="571500" indent="-457200">
              <a:buFont typeface="+mj-lt"/>
              <a:buAutoNum type="arabicPeriod" startAt="2"/>
            </a:pPr>
            <a:r>
              <a:rPr lang="en-US" sz="2800" dirty="0" smtClean="0"/>
              <a:t>Parasitic (ex. Tapeworms)</a:t>
            </a:r>
          </a:p>
          <a:p>
            <a:pPr lvl="1"/>
            <a:r>
              <a:rPr lang="en-US" sz="2800" dirty="0" smtClean="0"/>
              <a:t>Simplified digestive &amp; nervous systems</a:t>
            </a:r>
          </a:p>
          <a:p>
            <a:pPr lvl="2"/>
            <a:r>
              <a:rPr lang="en-US" sz="2400" dirty="0" smtClean="0"/>
              <a:t>For example: tapeworms have NO digestive or nervous system</a:t>
            </a:r>
          </a:p>
          <a:p>
            <a:pPr lvl="1"/>
            <a:r>
              <a:rPr lang="en-US" sz="2800" dirty="0" smtClean="0"/>
              <a:t>Many have hooks/suckers on their head (</a:t>
            </a:r>
            <a:r>
              <a:rPr lang="en-US" sz="2800" dirty="0" err="1" smtClean="0"/>
              <a:t>scolex</a:t>
            </a:r>
            <a:r>
              <a:rPr lang="en-US" sz="2800" dirty="0" smtClean="0"/>
              <a:t>)</a:t>
            </a:r>
          </a:p>
          <a:p>
            <a:pPr lvl="2"/>
            <a:r>
              <a:rPr lang="en-US" sz="2400" dirty="0" smtClean="0"/>
              <a:t>See Fig. 26-31 p. 575</a:t>
            </a:r>
          </a:p>
          <a:p>
            <a:pPr lvl="1"/>
            <a:r>
              <a:rPr lang="en-US" sz="2800" dirty="0" smtClean="0"/>
              <a:t>Sexual reproduction</a:t>
            </a:r>
          </a:p>
          <a:p>
            <a:pPr lvl="2"/>
            <a:r>
              <a:rPr lang="en-US" sz="2400" dirty="0" smtClean="0"/>
              <a:t>Most hermaphrodites </a:t>
            </a:r>
          </a:p>
          <a:p>
            <a:pPr marL="777240" lvl="2" indent="0">
              <a:buNone/>
            </a:pPr>
            <a:r>
              <a:rPr lang="en-US" sz="2400" dirty="0" smtClean="0"/>
              <a:t>that fertilize themselves</a:t>
            </a:r>
            <a:endParaRPr lang="en-US" sz="2400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9088" y="3057145"/>
            <a:ext cx="4624912" cy="260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47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106" y="228143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646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"/>
            <a:ext cx="7620000" cy="1143000"/>
          </a:xfrm>
        </p:spPr>
        <p:txBody>
          <a:bodyPr/>
          <a:lstStyle/>
          <a:p>
            <a:r>
              <a:rPr lang="en-US" dirty="0" smtClean="0"/>
              <a:t>Ecological Roles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4440"/>
            <a:ext cx="7620000" cy="4800600"/>
          </a:xfrm>
        </p:spPr>
        <p:txBody>
          <a:bodyPr/>
          <a:lstStyle/>
          <a:p>
            <a:pPr lvl="0"/>
            <a:r>
              <a:rPr lang="en-US" dirty="0"/>
              <a:t>Scavengers</a:t>
            </a:r>
          </a:p>
          <a:p>
            <a:pPr lvl="0"/>
            <a:r>
              <a:rPr lang="en-US" dirty="0"/>
              <a:t>Some </a:t>
            </a:r>
            <a:r>
              <a:rPr lang="en-US" dirty="0" smtClean="0"/>
              <a:t>predators preying </a:t>
            </a:r>
            <a:r>
              <a:rPr lang="en-US" dirty="0"/>
              <a:t>on smaller organisms</a:t>
            </a:r>
          </a:p>
          <a:p>
            <a:r>
              <a:rPr lang="en-US" dirty="0" smtClean="0"/>
              <a:t>Most preyed </a:t>
            </a:r>
            <a:r>
              <a:rPr lang="en-US" dirty="0"/>
              <a:t>upon by larger </a:t>
            </a:r>
            <a:r>
              <a:rPr lang="en-US" dirty="0" smtClean="0"/>
              <a:t>organisms</a:t>
            </a:r>
          </a:p>
          <a:p>
            <a:r>
              <a:rPr lang="en-US" dirty="0" smtClean="0"/>
              <a:t>Some parasitic living </a:t>
            </a:r>
            <a:r>
              <a:rPr lang="en-US" dirty="0"/>
              <a:t>off of a host or series of hosts, causing some degree of harm</a:t>
            </a:r>
          </a:p>
        </p:txBody>
      </p:sp>
      <p:pic>
        <p:nvPicPr>
          <p:cNvPr id="1026" name="Picture 2" descr="Image result for worm parasite comic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3359" y="3118105"/>
            <a:ext cx="3032887" cy="3419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0017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250</TotalTime>
  <Words>216</Words>
  <Application>Microsoft Office PowerPoint</Application>
  <PresentationFormat>On-screen Show (4:3)</PresentationFormat>
  <Paragraphs>37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Adjacency</vt:lpstr>
      <vt:lpstr>Phylum Platyhelminthes (Flatworms)</vt:lpstr>
      <vt:lpstr>CHARACTERISTICS</vt:lpstr>
      <vt:lpstr>TYPES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Ecological Roles</vt:lpstr>
    </vt:vector>
  </TitlesOfParts>
  <Company>SD 67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Phylum Platyhelmithes (Flatworks)</dc:title>
  <dc:creator>Christopher Sharp</dc:creator>
  <cp:lastModifiedBy>Sharp, Jennifer</cp:lastModifiedBy>
  <cp:revision>14</cp:revision>
  <dcterms:created xsi:type="dcterms:W3CDTF">2015-01-14T23:39:28Z</dcterms:created>
  <dcterms:modified xsi:type="dcterms:W3CDTF">2019-06-05T17:18:19Z</dcterms:modified>
</cp:coreProperties>
</file>