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1674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r>
              <a:rPr lang="en-US" dirty="0" smtClean="0"/>
              <a:t> - Sponges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pp. 560-563</a:t>
            </a:r>
            <a:endParaRPr lang="en-US" sz="2400" dirty="0"/>
          </a:p>
        </p:txBody>
      </p:sp>
      <p:pic>
        <p:nvPicPr>
          <p:cNvPr id="4" name="Picture 3" descr="spongebo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38" y="222837"/>
            <a:ext cx="2311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1681"/>
            <a:ext cx="7583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Evolution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40" y="1707252"/>
            <a:ext cx="7991911" cy="40072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Fossils date back 600 million years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Thought to have evolved from colonial, flagellated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such as </a:t>
            </a:r>
            <a:r>
              <a:rPr lang="en-US" sz="2800" dirty="0" err="1" smtClean="0"/>
              <a:t>Volvox</a:t>
            </a: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They are a “dead end” as no higher order animal has evolved from them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94" y="4440715"/>
            <a:ext cx="3256974" cy="2172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52" y="4440715"/>
            <a:ext cx="3377293" cy="24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1" y="160546"/>
            <a:ext cx="8705173" cy="65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Ecological Role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53" y="1949824"/>
            <a:ext cx="7949098" cy="40072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Shelter/home for smaller animals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Symbiotic relationships with bacteria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Produce </a:t>
            </a:r>
            <a:r>
              <a:rPr lang="en-US" sz="2800" dirty="0" err="1" smtClean="0"/>
              <a:t>cytotoxins</a:t>
            </a:r>
            <a:r>
              <a:rPr lang="en-US" sz="2800" dirty="0" smtClean="0"/>
              <a:t> that have potentially anti-cancer, anti-bacterial, &amp; anti-fungal properties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Food  for snails, sea stars, fish</a:t>
            </a:r>
          </a:p>
          <a:p>
            <a:pPr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64" y="4415207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53143"/>
            <a:ext cx="7583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Body Plan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8" y="1640907"/>
            <a:ext cx="8623157" cy="471217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No tissues; specialized cells only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1000’s of small holes through which water enters = </a:t>
            </a:r>
            <a:r>
              <a:rPr lang="en-US" sz="2000" dirty="0" err="1" smtClean="0"/>
              <a:t>ostia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One large hole where water is expelled = </a:t>
            </a:r>
            <a:r>
              <a:rPr lang="en-US" sz="2000" dirty="0" err="1" smtClean="0"/>
              <a:t>osculum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2 germ layers with 3 body layers  made up of: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Epithelial cells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Mesenchyme cells (= </a:t>
            </a:r>
            <a:r>
              <a:rPr lang="en-US" dirty="0" err="1" smtClean="0"/>
              <a:t>amebocytes</a:t>
            </a:r>
            <a:r>
              <a:rPr lang="en-US" dirty="0" smtClean="0"/>
              <a:t>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Collar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Asymetrical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Acoelomate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33" y="4123720"/>
            <a:ext cx="3759876" cy="25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0337"/>
            <a:ext cx="7583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Anatomy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8" y="1704405"/>
            <a:ext cx="4904596" cy="4790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662" y="1704404"/>
            <a:ext cx="3236226" cy="49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85" y="605934"/>
            <a:ext cx="7720766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Digestion</a:t>
            </a:r>
            <a:br>
              <a:rPr lang="en-US" sz="4000" b="1" dirty="0" smtClean="0">
                <a:solidFill>
                  <a:srgbClr val="3366FF"/>
                </a:solidFill>
              </a:rPr>
            </a:b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8" y="1721548"/>
            <a:ext cx="8410253" cy="477867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Filter feeders</a:t>
            </a:r>
          </a:p>
          <a:p>
            <a:pPr>
              <a:buFont typeface="Arial"/>
              <a:buChar char="•"/>
            </a:pPr>
            <a:r>
              <a:rPr lang="en-US" sz="2400" dirty="0"/>
              <a:t>Water is beat in by collar cells’ flagella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Capture food particles from incoming water by phagocytosis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digestion occurs inside food vacuoles within the cells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50% of food is smaller than the smallest size seen by the light microscope!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Wastes are blown out through </a:t>
            </a:r>
            <a:r>
              <a:rPr lang="en-US" sz="2400" dirty="0" err="1" smtClean="0"/>
              <a:t>osculum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34" y="-81253"/>
            <a:ext cx="3554365" cy="26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724"/>
            <a:ext cx="7583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Respiration &amp; Circulation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93249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diffusion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15" y="1949824"/>
            <a:ext cx="2661440" cy="4446552"/>
          </a:xfrm>
          <a:prstGeom prst="rect">
            <a:avLst/>
          </a:prstGeom>
        </p:spPr>
      </p:pic>
      <p:pic>
        <p:nvPicPr>
          <p:cNvPr id="5" name="Picture 4" descr="diffusio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587664"/>
            <a:ext cx="5078283" cy="38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38875"/>
            <a:ext cx="7583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Reproduction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11" y="1750058"/>
            <a:ext cx="8120072" cy="459961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Sexual</a:t>
            </a:r>
          </a:p>
          <a:p>
            <a:pPr marL="800100" lvl="1" indent="-457200">
              <a:buFont typeface="Arial"/>
              <a:buChar char="•"/>
            </a:pPr>
            <a:r>
              <a:rPr lang="en-US" sz="2800" dirty="0" smtClean="0"/>
              <a:t>Mesenchyme cells produce eggs or sperm</a:t>
            </a:r>
          </a:p>
          <a:p>
            <a:pPr marL="800100" lvl="1" indent="-457200">
              <a:buFont typeface="Arial"/>
              <a:buChar char="•"/>
            </a:pPr>
            <a:r>
              <a:rPr lang="en-US" sz="2800" dirty="0" smtClean="0"/>
              <a:t>Sperm is released into the water current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Asexual </a:t>
            </a:r>
            <a:r>
              <a:rPr lang="en-US" sz="2800" dirty="0"/>
              <a:t>reproduction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By </a:t>
            </a:r>
            <a:r>
              <a:rPr lang="en-US" sz="2800" dirty="0" err="1"/>
              <a:t>gemmules</a:t>
            </a:r>
            <a:r>
              <a:rPr lang="en-US" sz="2800" dirty="0"/>
              <a:t> which can become dormant survive adverse conditions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By budding</a:t>
            </a:r>
          </a:p>
          <a:p>
            <a:pPr marL="800100" lvl="1" indent="-4572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30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425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195" y="3014840"/>
            <a:ext cx="7583488" cy="82832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Mobility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04" y="3838831"/>
            <a:ext cx="4315303" cy="168875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Adult is sessile (no movement)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Larva is free-swimming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1863" y="219930"/>
            <a:ext cx="7583488" cy="9322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366FF"/>
                </a:solidFill>
              </a:rPr>
              <a:t>Behaviour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" y="1873923"/>
            <a:ext cx="4292329" cy="1344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800" dirty="0" smtClean="0"/>
              <a:t>No nervous system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No sensory or nerve cells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32" y="0"/>
            <a:ext cx="455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55"/>
            <a:ext cx="75834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Support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94" y="1949824"/>
            <a:ext cx="7920557" cy="40072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Mesenchyme cells can </a:t>
            </a:r>
            <a:r>
              <a:rPr lang="en-US" sz="2800" smtClean="0"/>
              <a:t>produce spicules </a:t>
            </a:r>
            <a:r>
              <a:rPr lang="en-US" sz="2800" dirty="0" smtClean="0"/>
              <a:t>which provide support &amp; protection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197785"/>
            <a:ext cx="4366858" cy="2903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52" y="3197785"/>
            <a:ext cx="3376699" cy="29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540</TotalTime>
  <Words>236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Phylum Porifera - Sponges</vt:lpstr>
      <vt:lpstr>Body Plan</vt:lpstr>
      <vt:lpstr>Anatomy</vt:lpstr>
      <vt:lpstr>Digestion </vt:lpstr>
      <vt:lpstr>Respiration &amp; Circulation</vt:lpstr>
      <vt:lpstr>Reproduction</vt:lpstr>
      <vt:lpstr>PowerPoint Presentation</vt:lpstr>
      <vt:lpstr>Mobility</vt:lpstr>
      <vt:lpstr>Support</vt:lpstr>
      <vt:lpstr>Evolution</vt:lpstr>
      <vt:lpstr>PowerPoint Presentation</vt:lpstr>
      <vt:lpstr>Ecological Role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Porifera - Sponges</dc:title>
  <dc:creator>Christopher Sharp</dc:creator>
  <cp:lastModifiedBy>Sharp, Jennifer</cp:lastModifiedBy>
  <cp:revision>14</cp:revision>
  <dcterms:created xsi:type="dcterms:W3CDTF">2015-01-09T01:23:00Z</dcterms:created>
  <dcterms:modified xsi:type="dcterms:W3CDTF">2018-05-31T21:25:38Z</dcterms:modified>
</cp:coreProperties>
</file>