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71" r:id="rId6"/>
    <p:sldId id="273" r:id="rId7"/>
    <p:sldId id="272" r:id="rId8"/>
    <p:sldId id="274" r:id="rId9"/>
    <p:sldId id="275" r:id="rId10"/>
    <p:sldId id="278" r:id="rId11"/>
    <p:sldId id="260" r:id="rId12"/>
    <p:sldId id="261" r:id="rId13"/>
    <p:sldId id="264" r:id="rId14"/>
    <p:sldId id="262" r:id="rId15"/>
    <p:sldId id="263" r:id="rId16"/>
    <p:sldId id="265" r:id="rId17"/>
    <p:sldId id="266" r:id="rId18"/>
    <p:sldId id="267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F6FB96-C73C-4C91-8E35-C0FBF476587C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1B64DB-0EA0-414E-B1DB-EBB3B6A7C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634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DAE6EEAE-F4AA-4B67-93C4-23BD0A373877}" type="slidenum">
              <a:rPr lang="en-US" altLang="en-US" sz="1200" smtClean="0"/>
              <a:pPr eaLnBrk="1" hangingPunct="1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44E4C66A-884D-4988-BFCD-8806CF77B41D}" type="slidenum">
              <a:rPr lang="en-US" altLang="en-US" sz="1200" smtClean="0"/>
              <a:pPr eaLnBrk="1" hangingPunct="1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CC02A21F-92C1-47AB-AA8F-88DC9AC270A9}" type="slidenum">
              <a:rPr lang="en-US" altLang="en-US" sz="1200" smtClean="0"/>
              <a:pPr eaLnBrk="1" hangingPunct="1"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3B189332-6146-406C-86D5-26280CAE4CCC}" type="slidenum">
              <a:rPr lang="en-US" altLang="en-US" sz="1200" smtClean="0"/>
              <a:pPr eaLnBrk="1" hangingPunct="1"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A7FA900E-5D55-49FD-866F-82D4DD0B0D9A}" type="slidenum">
              <a:rPr lang="en-US" altLang="en-US" sz="1200" smtClean="0"/>
              <a:pPr eaLnBrk="1" hangingPunct="1"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F7D458AF-F8F8-4338-A05E-F0FBED251367}" type="slidenum">
              <a:rPr lang="en-US" altLang="en-US" sz="1200" smtClean="0"/>
              <a:pPr eaLnBrk="1" hangingPunct="1"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B64DB-0EA0-414E-B1DB-EBB3B6A7C33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034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60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75C0FC79-E95B-4BD3-9D67-F13D72B4CE4D}" type="slidenum">
              <a:rPr lang="en-US" altLang="en-US" sz="1200" smtClean="0"/>
              <a:pPr eaLnBrk="1" hangingPunct="1"/>
              <a:t>19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2C2AE310-5EEC-4FFC-9660-CE69F4A537EB}" type="slidenum">
              <a:rPr lang="en-US" altLang="en-US" sz="1200" smtClean="0"/>
              <a:pPr eaLnBrk="1" hangingPunct="1"/>
              <a:t>20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C447-3C62-A14D-9156-BFD890E358AA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A95D-0347-D648-90D0-0E6176CA5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34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C447-3C62-A14D-9156-BFD890E358AA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A95D-0347-D648-90D0-0E6176CA5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26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C447-3C62-A14D-9156-BFD890E358AA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A95D-0347-D648-90D0-0E6176CA5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261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41475"/>
            <a:ext cx="3810000" cy="4454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41475"/>
            <a:ext cx="3810000" cy="445452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D7191-C423-4080-86C0-2558A45373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62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41475"/>
            <a:ext cx="3810000" cy="4454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1475"/>
            <a:ext cx="3810000" cy="4454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FF179-D067-4166-BBFA-E41FB7AF37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867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C447-3C62-A14D-9156-BFD890E358AA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A95D-0347-D648-90D0-0E6176CA5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10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C447-3C62-A14D-9156-BFD890E358AA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A95D-0347-D648-90D0-0E6176CA5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555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C447-3C62-A14D-9156-BFD890E358AA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A95D-0347-D648-90D0-0E6176CA5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3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C447-3C62-A14D-9156-BFD890E358AA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A95D-0347-D648-90D0-0E6176CA5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31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C447-3C62-A14D-9156-BFD890E358AA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A95D-0347-D648-90D0-0E6176CA5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9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C447-3C62-A14D-9156-BFD890E358AA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A95D-0347-D648-90D0-0E6176CA5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51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C447-3C62-A14D-9156-BFD890E358AA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A95D-0347-D648-90D0-0E6176CA5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94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C447-3C62-A14D-9156-BFD890E358AA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A95D-0347-D648-90D0-0E6176CA5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949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1C447-3C62-A14D-9156-BFD890E358AA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CA95D-0347-D648-90D0-0E6176CA5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106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youtube.com/watch?v=GhHOjC4oxh8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629" y="369864"/>
            <a:ext cx="8294463" cy="1470025"/>
          </a:xfrm>
        </p:spPr>
        <p:txBody>
          <a:bodyPr/>
          <a:lstStyle/>
          <a:p>
            <a:r>
              <a:rPr lang="en-US" dirty="0">
                <a:latin typeface="American Typewriter"/>
                <a:cs typeface="American Typewriter"/>
              </a:rPr>
              <a:t>Ch. 14: </a:t>
            </a:r>
            <a:r>
              <a:rPr lang="en-US" dirty="0">
                <a:latin typeface="American Typewriter"/>
                <a:cs typeface="American Typewriter"/>
                <a:hlinkClick r:id="rId2"/>
              </a:rPr>
              <a:t>Evolution</a:t>
            </a:r>
            <a:r>
              <a:rPr lang="en-US" dirty="0">
                <a:latin typeface="American Typewriter"/>
                <a:cs typeface="American Typewriter"/>
              </a:rPr>
              <a:t>: How Change Occurs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4997" y="1891068"/>
            <a:ext cx="6400800" cy="1752600"/>
          </a:xfrm>
        </p:spPr>
        <p:txBody>
          <a:bodyPr/>
          <a:lstStyle/>
          <a:p>
            <a:r>
              <a:rPr lang="en-US" dirty="0"/>
              <a:t>p. 290-317</a:t>
            </a:r>
          </a:p>
        </p:txBody>
      </p:sp>
      <p:pic>
        <p:nvPicPr>
          <p:cNvPr id="2050" name="Picture 2" descr="Image result for Theodosius Dobzhansk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173" y="2668066"/>
            <a:ext cx="6991350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altLang="en-US" sz="1400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3081803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06AF328F-6333-4AC7-AC57-D01CF519C735}" type="slidenum">
              <a:rPr lang="en-US" altLang="en-US" sz="1400" smtClean="0"/>
              <a:pPr eaLnBrk="1" hangingPunct="1"/>
              <a:t>10</a:t>
            </a:fld>
            <a:endParaRPr lang="en-US" altLang="en-US" sz="1400"/>
          </a:p>
        </p:txBody>
      </p:sp>
      <p:pic>
        <p:nvPicPr>
          <p:cNvPr id="122883" name="Picture 3" descr="FG16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02"/>
          <a:stretch>
            <a:fillRect/>
          </a:stretch>
        </p:blipFill>
        <p:spPr bwMode="auto">
          <a:xfrm>
            <a:off x="0" y="1981911"/>
            <a:ext cx="914400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4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776792"/>
            <a:ext cx="77724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rgbClr val="CC3300"/>
                </a:solidFill>
              </a:rPr>
              <a:t>Darwin Left England in 1831</a:t>
            </a:r>
          </a:p>
        </p:txBody>
      </p:sp>
      <p:sp>
        <p:nvSpPr>
          <p:cNvPr id="122885" name="Text Box 5"/>
          <p:cNvSpPr txBox="1">
            <a:spLocks noChangeArrowheads="1"/>
          </p:cNvSpPr>
          <p:nvPr/>
        </p:nvSpPr>
        <p:spPr bwMode="auto">
          <a:xfrm>
            <a:off x="762000" y="6254088"/>
            <a:ext cx="78486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Darwin returned 5 years later in 1836</a:t>
            </a:r>
          </a:p>
        </p:txBody>
      </p:sp>
      <p:sp>
        <p:nvSpPr>
          <p:cNvPr id="7" name="Rectangle 6"/>
          <p:cNvSpPr>
            <a:spLocks noGrp="1" noChangeArrowheads="1"/>
          </p:cNvSpPr>
          <p:nvPr/>
        </p:nvSpPr>
        <p:spPr bwMode="auto">
          <a:xfrm>
            <a:off x="838200" y="385549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n-US" b="1" dirty="0"/>
              <a:t>Voyage of the Beagle</a:t>
            </a:r>
          </a:p>
        </p:txBody>
      </p:sp>
    </p:spTree>
    <p:extLst>
      <p:ext uri="{BB962C8B-B14F-4D97-AF65-F5344CB8AC3E}">
        <p14:creationId xmlns:p14="http://schemas.microsoft.com/office/powerpoint/2010/main" val="281458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4" grpId="0"/>
      <p:bldP spid="12288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46" y="274638"/>
            <a:ext cx="8790542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American Typewriter"/>
                <a:cs typeface="American Typewriter"/>
              </a:rPr>
              <a:t>5. </a:t>
            </a:r>
            <a:r>
              <a:rPr lang="en-US" sz="2800" u="wavyHeavy" dirty="0">
                <a:uFill>
                  <a:solidFill>
                    <a:srgbClr val="FF0000"/>
                  </a:solidFill>
                </a:uFill>
                <a:latin typeface="American Typewriter"/>
                <a:cs typeface="American Typewriter"/>
              </a:rPr>
              <a:t>Lamarck’s Theory (1809) – 2 points</a:t>
            </a:r>
            <a:endParaRPr lang="en-US" sz="2800" u="wavyHeavy" dirty="0">
              <a:latin typeface="American Typewriter"/>
              <a:cs typeface="American Typewri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746" y="1336040"/>
            <a:ext cx="8790542" cy="4525963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LcPeriod"/>
            </a:pPr>
            <a:r>
              <a:rPr lang="en-US" sz="2400" dirty="0">
                <a:latin typeface="American Typewriter"/>
                <a:cs typeface="American Typewriter"/>
              </a:rPr>
              <a:t>“Law of Use &amp; Disuse” – The parts of the organism that are used develop more than those that are not used</a:t>
            </a:r>
          </a:p>
          <a:p>
            <a:pPr marL="514350" indent="-514350">
              <a:buAutoNum type="romanLcPeriod"/>
            </a:pPr>
            <a:endParaRPr lang="en-US" sz="2400" dirty="0">
              <a:latin typeface="American Typewriter"/>
              <a:cs typeface="American Typewriter"/>
            </a:endParaRPr>
          </a:p>
          <a:p>
            <a:pPr marL="514350" indent="-514350">
              <a:buAutoNum type="romanLcPeriod"/>
            </a:pPr>
            <a:r>
              <a:rPr lang="en-US" sz="2400" dirty="0">
                <a:latin typeface="American Typewriter"/>
                <a:cs typeface="American Typewriter"/>
              </a:rPr>
              <a:t>“Inheritance of Acquired Characteristics” – developed traits are passed onto their children</a:t>
            </a:r>
          </a:p>
          <a:p>
            <a:pPr marL="514350" indent="-514350">
              <a:buAutoNum type="romanLcPeriod"/>
            </a:pPr>
            <a:endParaRPr lang="en-US" sz="2400" dirty="0">
              <a:latin typeface="American Typewriter"/>
              <a:cs typeface="American Typewriter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1313AE-152A-4B55-82C6-95823A916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840" y="4148962"/>
            <a:ext cx="7026564" cy="243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63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7478"/>
            <a:ext cx="8229600" cy="58086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American Typewriter"/>
                <a:cs typeface="American Typewriter"/>
              </a:rPr>
              <a:t>Example: Stretching a piece of anatomy during the parent’s life results in stretched parts in the children.</a:t>
            </a:r>
          </a:p>
          <a:p>
            <a:pPr marL="0" indent="0">
              <a:buNone/>
            </a:pPr>
            <a:r>
              <a:rPr lang="en-US" sz="2800" u="sng" dirty="0">
                <a:latin typeface="American Typewriter"/>
                <a:cs typeface="American Typewriter"/>
              </a:rPr>
              <a:t>Disproving Lamarckism </a:t>
            </a:r>
            <a:r>
              <a:rPr lang="en-US" sz="2800" dirty="0">
                <a:latin typeface="American Typewriter"/>
                <a:cs typeface="American Typewriter"/>
              </a:rPr>
              <a:t>: </a:t>
            </a:r>
          </a:p>
          <a:p>
            <a:pPr marL="0" indent="0">
              <a:buNone/>
            </a:pPr>
            <a:r>
              <a:rPr lang="en-US" sz="2800" dirty="0">
                <a:latin typeface="American Typewriter"/>
                <a:cs typeface="American Typewriter"/>
              </a:rPr>
              <a:t>	- In 1891, August Weismann cut the tail off ~ 20 generations of parent mice resulting in NO change in their children.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932" y="4197466"/>
            <a:ext cx="6072025" cy="245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06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01" y="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200" u="wavyHeavy" dirty="0">
                <a:uFill>
                  <a:solidFill>
                    <a:srgbClr val="FF0000"/>
                  </a:solidFill>
                </a:uFill>
                <a:latin typeface="American Typewriter"/>
                <a:cs typeface="American Typewriter"/>
              </a:rPr>
              <a:t>Darwin’s Theory (1859) – 5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01" y="975643"/>
            <a:ext cx="8751081" cy="5180831"/>
          </a:xfrm>
        </p:spPr>
        <p:txBody>
          <a:bodyPr>
            <a:normAutofit/>
          </a:bodyPr>
          <a:lstStyle/>
          <a:p>
            <a:pPr marL="571500" indent="-571500">
              <a:buFont typeface="Arial"/>
              <a:buAutoNum type="romanLcParenR"/>
            </a:pPr>
            <a:r>
              <a:rPr lang="en-US" sz="2800" dirty="0">
                <a:latin typeface="American Typewriter"/>
                <a:cs typeface="American Typewriter"/>
              </a:rPr>
              <a:t>“Struggle for Existence” = </a:t>
            </a:r>
            <a:r>
              <a:rPr lang="en-US" sz="2800" u="sng" dirty="0">
                <a:latin typeface="American Typewriter"/>
                <a:cs typeface="American Typewriter"/>
              </a:rPr>
              <a:t>competition</a:t>
            </a:r>
            <a:r>
              <a:rPr lang="en-US" sz="2800" dirty="0">
                <a:latin typeface="American Typewriter"/>
                <a:cs typeface="American Typewriter"/>
              </a:rPr>
              <a:t> between living things to survive</a:t>
            </a:r>
          </a:p>
          <a:p>
            <a:pPr marL="0" indent="0">
              <a:buNone/>
            </a:pPr>
            <a:r>
              <a:rPr lang="en-US" sz="2800" dirty="0">
                <a:uFill>
                  <a:solidFill>
                    <a:srgbClr val="FF0000"/>
                  </a:solidFill>
                </a:uFill>
                <a:latin typeface="American Typewriter"/>
                <a:cs typeface="American Typewriter"/>
              </a:rPr>
              <a:t>		</a:t>
            </a:r>
            <a:r>
              <a:rPr lang="en-US" sz="2800" dirty="0">
                <a:latin typeface="American Typewriter"/>
                <a:cs typeface="American Typewriter"/>
              </a:rPr>
              <a:t>- idea developed after studying 					</a:t>
            </a:r>
            <a:r>
              <a:rPr lang="en-US" sz="2800" dirty="0" err="1">
                <a:latin typeface="American Typewriter"/>
                <a:cs typeface="American Typewriter"/>
              </a:rPr>
              <a:t>Malthus’Principle</a:t>
            </a:r>
            <a:r>
              <a:rPr lang="en-US" sz="2800" dirty="0">
                <a:latin typeface="American Typewriter"/>
                <a:cs typeface="American Typewriter"/>
              </a:rPr>
              <a:t> of Population</a:t>
            </a:r>
          </a:p>
          <a:p>
            <a:pPr marL="0" indent="0">
              <a:buNone/>
            </a:pPr>
            <a:r>
              <a:rPr lang="en-US" sz="2800" dirty="0">
                <a:latin typeface="American Typewriter"/>
                <a:cs typeface="American Typewriter"/>
              </a:rPr>
              <a:t>		- always more young are produced 				than the environment can support</a:t>
            </a:r>
          </a:p>
          <a:p>
            <a:pPr marL="800100" lvl="2" indent="0">
              <a:buNone/>
            </a:pPr>
            <a:r>
              <a:rPr lang="en-US" sz="2800" dirty="0">
                <a:latin typeface="American Typewriter"/>
                <a:cs typeface="American Typewriter"/>
              </a:rPr>
              <a:t>	</a:t>
            </a:r>
          </a:p>
          <a:p>
            <a:pPr marL="0" indent="0">
              <a:buNone/>
            </a:pPr>
            <a:r>
              <a:rPr lang="en-US" sz="2800" dirty="0">
                <a:latin typeface="American Typewriter"/>
                <a:cs typeface="American Typewriter"/>
              </a:rPr>
              <a:t> 	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0458" y="4308425"/>
            <a:ext cx="3185886" cy="254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66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5568"/>
            <a:ext cx="8229600" cy="56105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American Typewriter"/>
                <a:cs typeface="American Typewriter"/>
              </a:rPr>
              <a:t>ii) </a:t>
            </a:r>
            <a:r>
              <a:rPr lang="en-US" sz="2800" u="sng" dirty="0">
                <a:uFill>
                  <a:solidFill>
                    <a:srgbClr val="FF0000"/>
                  </a:solidFill>
                </a:uFill>
                <a:latin typeface="American Typewriter"/>
                <a:cs typeface="American Typewriter"/>
              </a:rPr>
              <a:t>Variation within a population </a:t>
            </a:r>
            <a:r>
              <a:rPr lang="en-US" sz="2800" dirty="0">
                <a:latin typeface="American Typewriter"/>
                <a:cs typeface="American Typewriter"/>
              </a:rPr>
              <a:t>(Artificial selection &amp; farmers in England) – all organisms of the same species differ slightly</a:t>
            </a:r>
          </a:p>
          <a:p>
            <a:pPr marL="0" indent="0">
              <a:buNone/>
            </a:pPr>
            <a:endParaRPr lang="en-US" sz="2800" dirty="0">
              <a:latin typeface="American Typewriter"/>
              <a:cs typeface="American Typewriter"/>
            </a:endParaRPr>
          </a:p>
          <a:p>
            <a:pPr marL="0" indent="0">
              <a:buNone/>
            </a:pPr>
            <a:endParaRPr lang="en-US" sz="2800" dirty="0">
              <a:latin typeface="American Typewriter"/>
              <a:cs typeface="American Typewriter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755" y="2748160"/>
            <a:ext cx="4399699" cy="32585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20454" y="6133815"/>
            <a:ext cx="2753573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American Typewriter"/>
                <a:cs typeface="American Typewriter"/>
              </a:rPr>
              <a:t>Canis</a:t>
            </a:r>
            <a:r>
              <a:rPr lang="en-US" sz="2000" dirty="0">
                <a:latin typeface="American Typewriter"/>
                <a:cs typeface="American Typewriter"/>
              </a:rPr>
              <a:t> </a:t>
            </a:r>
            <a:r>
              <a:rPr lang="en-US" sz="2000" dirty="0" err="1">
                <a:latin typeface="American Typewriter"/>
                <a:cs typeface="American Typewriter"/>
              </a:rPr>
              <a:t>domesticus</a:t>
            </a:r>
            <a:endParaRPr lang="en-US" sz="2000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230976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7544"/>
            <a:ext cx="8229600" cy="56986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American Typewriter"/>
                <a:cs typeface="American Typewriter"/>
              </a:rPr>
              <a:t>iii) </a:t>
            </a:r>
            <a:r>
              <a:rPr lang="en-US" sz="2800" u="sng" dirty="0">
                <a:uFill>
                  <a:solidFill>
                    <a:srgbClr val="FF0000"/>
                  </a:solidFill>
                </a:uFill>
                <a:latin typeface="American Typewriter"/>
                <a:cs typeface="American Typewriter"/>
              </a:rPr>
              <a:t>Survival of the fittest </a:t>
            </a:r>
            <a:r>
              <a:rPr lang="en-US" sz="2800" dirty="0">
                <a:latin typeface="American Typewriter"/>
                <a:cs typeface="American Typewriter"/>
              </a:rPr>
              <a:t>– the most “fit” survive the competition</a:t>
            </a:r>
          </a:p>
          <a:p>
            <a:pPr marL="0" indent="0">
              <a:buNone/>
            </a:pPr>
            <a:r>
              <a:rPr lang="en-US" sz="2800" dirty="0">
                <a:latin typeface="American Typewriter"/>
                <a:cs typeface="American Typewriter"/>
              </a:rPr>
              <a:t>*organisms with less </a:t>
            </a:r>
            <a:r>
              <a:rPr lang="en-US" sz="2800" dirty="0" err="1">
                <a:latin typeface="American Typewriter"/>
                <a:cs typeface="American Typewriter"/>
              </a:rPr>
              <a:t>favourable</a:t>
            </a:r>
            <a:r>
              <a:rPr lang="en-US" sz="2800" dirty="0">
                <a:latin typeface="American Typewriter"/>
                <a:cs typeface="American Typewriter"/>
              </a:rPr>
              <a:t> traits do not reproduce as quickly, and in time, they become extinct</a:t>
            </a:r>
          </a:p>
          <a:p>
            <a:pPr marL="0" indent="0">
              <a:buNone/>
            </a:pPr>
            <a:endParaRPr lang="en-US" sz="2800" dirty="0">
              <a:latin typeface="American Typewriter"/>
              <a:cs typeface="American Typewrite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903" y="2967661"/>
            <a:ext cx="4664763" cy="389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21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7544"/>
            <a:ext cx="8229600" cy="56986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merican Typewriter"/>
                <a:cs typeface="American Typewriter"/>
              </a:rPr>
              <a:t>iv) Inheritance = f</a:t>
            </a:r>
            <a:r>
              <a:rPr lang="en-US" sz="2400" u="sng" dirty="0">
                <a:uFill>
                  <a:solidFill>
                    <a:srgbClr val="FF0000"/>
                  </a:solidFill>
                </a:uFill>
                <a:latin typeface="American Typewriter"/>
                <a:cs typeface="American Typewriter"/>
              </a:rPr>
              <a:t>ittest reproduce &amp; pass their special characteristics</a:t>
            </a:r>
            <a:r>
              <a:rPr lang="en-US" sz="2400" dirty="0">
                <a:latin typeface="American Typewriter"/>
                <a:cs typeface="American Typewriter"/>
              </a:rPr>
              <a:t> on to their children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509" y="1505198"/>
            <a:ext cx="4182421" cy="502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20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0626"/>
            <a:ext cx="8454788" cy="634583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v) Consequently, over enormous spans of </a:t>
            </a:r>
            <a:r>
              <a:rPr lang="en-US" dirty="0">
                <a:solidFill>
                  <a:srgbClr val="FF0000"/>
                </a:solidFill>
              </a:rPr>
              <a:t>time</a:t>
            </a:r>
            <a:r>
              <a:rPr lang="en-US" dirty="0"/>
              <a:t>, small changes accumulate &amp; populations change = </a:t>
            </a:r>
            <a:r>
              <a:rPr lang="en-US" dirty="0">
                <a:solidFill>
                  <a:srgbClr val="0000FF"/>
                </a:solidFill>
              </a:rPr>
              <a:t>evolution</a:t>
            </a:r>
          </a:p>
          <a:p>
            <a:pPr marL="0" indent="0" algn="ctr">
              <a:buNone/>
            </a:pPr>
            <a:endParaRPr lang="en-US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0000FF"/>
                </a:solidFill>
              </a:rPr>
              <a:t>Evolution = change in the relative frequency of alleles in a population’s gene pool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349" y="1644364"/>
            <a:ext cx="3066660" cy="373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40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009" y="294892"/>
            <a:ext cx="5041930" cy="613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03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5B111775-7DCC-4A6E-A41F-E28713FAA9CF}" type="slidenum">
              <a:rPr lang="en-US" altLang="en-US" sz="1400" smtClean="0"/>
              <a:pPr eaLnBrk="1" hangingPunct="1"/>
              <a:t>19</a:t>
            </a:fld>
            <a:endParaRPr lang="en-US" altLang="en-US" sz="1400"/>
          </a:p>
        </p:txBody>
      </p:sp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/>
              <a:t>Publication of “On The Origin of Species”</a:t>
            </a:r>
            <a:endParaRPr lang="en-US" sz="4000" dirty="0"/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752600"/>
            <a:ext cx="5410200" cy="42672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latin typeface="American Typewriter"/>
              </a:rPr>
              <a:t>Darwin refused to publish  his findings until he received an essay from Alfred Wallace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latin typeface="American Typewriter"/>
              </a:rPr>
              <a:t>fellow naturalist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latin typeface="American Typewriter"/>
              </a:rPr>
              <a:t>independently developed the same theory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latin typeface="American Typewriter"/>
              </a:rPr>
              <a:t>after 25 years, someone else had come to the same conclusions from their observations of nature</a:t>
            </a:r>
          </a:p>
        </p:txBody>
      </p:sp>
      <p:pic>
        <p:nvPicPr>
          <p:cNvPr id="58373" name="Picture 4" descr="wallac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35638" y="1600200"/>
            <a:ext cx="3192462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4" name="Footer Placeholder 5"/>
          <p:cNvSpPr>
            <a:spLocks noGrp="1"/>
          </p:cNvSpPr>
          <p:nvPr>
            <p:ph type="ftr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altLang="en-US" sz="1400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188864716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9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5" grpId="0" build="p" bldLvl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5506"/>
            <a:ext cx="8229600" cy="55606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  <a:latin typeface="American Typewriter"/>
                <a:cs typeface="American Typewriter"/>
              </a:rPr>
              <a:t>Evolutionary Theory </a:t>
            </a:r>
            <a:r>
              <a:rPr lang="en-US" sz="2800" dirty="0">
                <a:latin typeface="American Typewriter"/>
                <a:cs typeface="American Typewriter"/>
              </a:rPr>
              <a:t>= a collection of carefully reasoned &amp; tested hypotheses about how evolutionary change occurs</a:t>
            </a:r>
          </a:p>
          <a:p>
            <a:pPr marL="0" indent="0">
              <a:buNone/>
            </a:pPr>
            <a:endParaRPr lang="en-US" sz="2800" dirty="0">
              <a:latin typeface="American Typewriter"/>
              <a:cs typeface="American Typewriter"/>
            </a:endParaRPr>
          </a:p>
          <a:p>
            <a:pPr marL="0" indent="0" algn="ctr">
              <a:buNone/>
            </a:pPr>
            <a:r>
              <a:rPr lang="en-US" sz="2800" dirty="0">
                <a:latin typeface="American Typewriter"/>
                <a:cs typeface="American Typewriter"/>
              </a:rPr>
              <a:t>“A living group is but a link between a dead ancestor &amp; an unborn progeny”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013237"/>
            <a:ext cx="76200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98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16315874-9CFE-4152-AB77-6ABA2CAF51BC}" type="slidenum">
              <a:rPr lang="en-US" altLang="en-US" sz="1400" smtClean="0"/>
              <a:pPr eaLnBrk="1" hangingPunct="1"/>
              <a:t>20</a:t>
            </a:fld>
            <a:endParaRPr lang="en-US" altLang="en-US" sz="1400"/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0125" y="138160"/>
            <a:ext cx="8816454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 dirty="0"/>
              <a:t>WHY?</a:t>
            </a:r>
            <a:endParaRPr lang="en-US" sz="4000" dirty="0"/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01253"/>
            <a:ext cx="7772400" cy="42672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>
                <a:latin typeface="American Typewriter"/>
              </a:rPr>
              <a:t>Darwin knew that his theory would be extremely controversial and would be attacked</a:t>
            </a:r>
          </a:p>
          <a:p>
            <a:pPr eaLnBrk="1" hangingPunct="1">
              <a:defRPr/>
            </a:pPr>
            <a:r>
              <a:rPr lang="en-US" dirty="0">
                <a:latin typeface="American Typewriter"/>
              </a:rPr>
              <a:t>his theory challenged established religious &amp; scientific beliefs, particularly about the creation of man</a:t>
            </a:r>
          </a:p>
        </p:txBody>
      </p:sp>
      <p:sp>
        <p:nvSpPr>
          <p:cNvPr id="57349" name="Footer Placeholder 4"/>
          <p:cNvSpPr>
            <a:spLocks noGrp="1"/>
          </p:cNvSpPr>
          <p:nvPr>
            <p:ph type="ftr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altLang="en-US" sz="1400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339487445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862"/>
            <a:ext cx="8229600" cy="1143000"/>
          </a:xfrm>
        </p:spPr>
        <p:txBody>
          <a:bodyPr/>
          <a:lstStyle/>
          <a:p>
            <a:r>
              <a:rPr lang="en-US" u="sng" dirty="0"/>
              <a:t>Early Views of the Origin of Species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157" y="3615817"/>
            <a:ext cx="3085643" cy="336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603" y="1105470"/>
            <a:ext cx="8400197" cy="5020694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800" dirty="0">
                <a:latin typeface="American Typewriter"/>
                <a:cs typeface="American Typewriter"/>
              </a:rPr>
              <a:t>Hypothesis I:</a:t>
            </a:r>
          </a:p>
          <a:p>
            <a:pPr marL="914400" lvl="1" indent="-514350">
              <a:buFont typeface="Arial"/>
              <a:buChar char="•"/>
            </a:pPr>
            <a:r>
              <a:rPr lang="en-US" sz="2400" dirty="0">
                <a:latin typeface="American Typewriter"/>
                <a:cs typeface="American Typewriter"/>
              </a:rPr>
              <a:t>“fixity of species” -  all plants and animals had been placed on the Earth at its beginning &amp; none have ever changed</a:t>
            </a:r>
          </a:p>
          <a:p>
            <a:pPr marL="914400" lvl="1" indent="-514350">
              <a:buFont typeface="Arial"/>
              <a:buChar char="•"/>
            </a:pPr>
            <a:r>
              <a:rPr lang="en-US" sz="2400" dirty="0">
                <a:latin typeface="American Typewriter"/>
              </a:rPr>
              <a:t>Aristotle believed species were fixed creations arranged by their complexity</a:t>
            </a:r>
          </a:p>
          <a:p>
            <a:pPr marL="914400" lvl="1" indent="-514350">
              <a:buFont typeface="Arial"/>
              <a:buChar char="•"/>
            </a:pPr>
            <a:r>
              <a:rPr lang="en-US" sz="2400" dirty="0">
                <a:latin typeface="American Typewriter"/>
              </a:rPr>
              <a:t>Idea lasted 2000 years</a:t>
            </a:r>
          </a:p>
          <a:p>
            <a:pPr>
              <a:defRPr/>
            </a:pPr>
            <a:endParaRPr lang="en-US" sz="2800" dirty="0">
              <a:latin typeface="American Typewriter"/>
            </a:endParaRPr>
          </a:p>
          <a:p>
            <a:pPr marL="914400" lvl="1" indent="-514350">
              <a:buFont typeface="Arial"/>
              <a:buChar char="•"/>
            </a:pPr>
            <a:endParaRPr lang="en-US" sz="2400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134290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5980"/>
            <a:ext cx="8229600" cy="562018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merican Typewriter"/>
                <a:cs typeface="American Typewriter"/>
              </a:rPr>
              <a:t>2. Hypothesis II:</a:t>
            </a:r>
          </a:p>
          <a:p>
            <a:pPr lvl="1">
              <a:buFont typeface="Arial"/>
              <a:buChar char="•"/>
            </a:pPr>
            <a:r>
              <a:rPr lang="en-US" dirty="0">
                <a:latin typeface="American Typewriter"/>
                <a:cs typeface="American Typewriter"/>
              </a:rPr>
              <a:t>Life has changed over time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13815" y="1885021"/>
            <a:ext cx="1686673" cy="5847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HOW?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7490" y="3098983"/>
            <a:ext cx="42067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2400" dirty="0">
                <a:latin typeface="American Typewriter"/>
                <a:cs typeface="American Typewriter"/>
              </a:rPr>
              <a:t>Lamarck’s Theory</a:t>
            </a:r>
          </a:p>
          <a:p>
            <a:r>
              <a:rPr lang="en-US" sz="2400" dirty="0">
                <a:latin typeface="American Typewriter"/>
                <a:cs typeface="American Typewriter"/>
              </a:rPr>
              <a:t>      1809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09020" y="3098984"/>
            <a:ext cx="42067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merican Typewriter"/>
                <a:cs typeface="American Typewriter"/>
              </a:rPr>
              <a:t>B. Darwin’s Theory</a:t>
            </a:r>
          </a:p>
          <a:p>
            <a:pPr algn="ctr"/>
            <a:r>
              <a:rPr lang="en-US" sz="2400" dirty="0">
                <a:latin typeface="American Typewriter"/>
                <a:cs typeface="American Typewriter"/>
              </a:rPr>
              <a:t>1859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000488" y="2469797"/>
            <a:ext cx="1150908" cy="62918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024008" y="2469797"/>
            <a:ext cx="1289807" cy="62918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85" y="4150336"/>
            <a:ext cx="7311395" cy="238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81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2" descr="22-01-DarwinHistorContext-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/>
              <a:t>Evolutionary Timeline</a:t>
            </a:r>
          </a:p>
        </p:txBody>
      </p:sp>
      <p:sp>
        <p:nvSpPr>
          <p:cNvPr id="10245" name="Footer Placeholder 4"/>
          <p:cNvSpPr>
            <a:spLocks noGrp="1"/>
          </p:cNvSpPr>
          <p:nvPr>
            <p:ph type="ftr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altLang="en-US" sz="1400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3080563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54541"/>
            <a:ext cx="8229600" cy="11430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b="1" dirty="0"/>
              <a:t>1. Hutton’s Theory of Geological Change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2955" y="2497541"/>
            <a:ext cx="5486399" cy="451286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>
                <a:latin typeface="American Typewriter"/>
              </a:rPr>
              <a:t>Changes in Earth’s crust due to </a:t>
            </a:r>
            <a:r>
              <a:rPr lang="en-US" u="sng" dirty="0">
                <a:latin typeface="American Typewriter"/>
              </a:rPr>
              <a:t>slow</a:t>
            </a:r>
            <a:r>
              <a:rPr lang="en-US" dirty="0">
                <a:latin typeface="American Typewriter"/>
              </a:rPr>
              <a:t> continuous processes (erosion, earthquakes, volcanoes…)</a:t>
            </a:r>
          </a:p>
          <a:p>
            <a:pPr eaLnBrk="1" hangingPunct="1">
              <a:defRPr/>
            </a:pPr>
            <a:r>
              <a:rPr lang="en-US" dirty="0">
                <a:latin typeface="American Typewriter"/>
              </a:rPr>
              <a:t>A.K.A. </a:t>
            </a:r>
            <a:r>
              <a:rPr lang="en-US" dirty="0">
                <a:solidFill>
                  <a:srgbClr val="FF0000"/>
                </a:solidFill>
                <a:latin typeface="American Typewriter"/>
              </a:rPr>
              <a:t>Gradualism</a:t>
            </a:r>
          </a:p>
        </p:txBody>
      </p:sp>
      <p:pic>
        <p:nvPicPr>
          <p:cNvPr id="14341" name="Picture 4" descr="hutt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337" y="2641979"/>
            <a:ext cx="281146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/>
              <a:t>Darwin’s Influences:</a:t>
            </a:r>
          </a:p>
        </p:txBody>
      </p:sp>
    </p:spTree>
    <p:extLst>
      <p:ext uri="{BB962C8B-B14F-4D97-AF65-F5344CB8AC3E}">
        <p14:creationId xmlns:p14="http://schemas.microsoft.com/office/powerpoint/2010/main" val="233333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9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b="1" dirty="0"/>
              <a:t>2. Cuvier - </a:t>
            </a:r>
            <a:r>
              <a:rPr lang="en-US" b="1" dirty="0">
                <a:solidFill>
                  <a:srgbClr val="FF0000"/>
                </a:solidFill>
              </a:rPr>
              <a:t>Catastrophism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830" y="1514901"/>
            <a:ext cx="5134970" cy="4581099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>
                <a:latin typeface="American Typewriter"/>
              </a:rPr>
              <a:t>Found some species completely disappeared in more recent geological layers</a:t>
            </a:r>
          </a:p>
          <a:p>
            <a:pPr eaLnBrk="1" hangingPunct="1">
              <a:defRPr/>
            </a:pPr>
            <a:r>
              <a:rPr lang="en-US" dirty="0">
                <a:latin typeface="American Typewriter"/>
              </a:rPr>
              <a:t>Stated that species disappear due to a catastrophic event (volcano, earthquake…)</a:t>
            </a:r>
            <a:endParaRPr lang="en-US" sz="2800" dirty="0">
              <a:latin typeface="American Typewriter"/>
            </a:endParaRPr>
          </a:p>
        </p:txBody>
      </p:sp>
      <p:pic>
        <p:nvPicPr>
          <p:cNvPr id="12293" name="Picture 4" descr="cuvi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78675"/>
            <a:ext cx="343535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836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2" descr="22-x3-Lye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00200"/>
            <a:ext cx="371316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6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b="1" dirty="0"/>
              <a:t>3. Charles Lyell</a:t>
            </a:r>
            <a:endParaRPr lang="en-US" b="1" i="1" dirty="0"/>
          </a:p>
        </p:txBody>
      </p:sp>
      <p:sp>
        <p:nvSpPr>
          <p:cNvPr id="16896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95400"/>
            <a:ext cx="4724400" cy="4876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latin typeface="American Typewriter"/>
              </a:rPr>
              <a:t>Proposed theory of </a:t>
            </a:r>
            <a:r>
              <a:rPr lang="en-US" dirty="0">
                <a:solidFill>
                  <a:srgbClr val="FF0000"/>
                </a:solidFill>
                <a:latin typeface="American Typewriter"/>
              </a:rPr>
              <a:t>Uniformitarianism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latin typeface="American Typewriter"/>
              </a:rPr>
              <a:t>Geological processes at uniform rates building &amp; wearing down Earth’s crust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latin typeface="American Typewriter"/>
              </a:rPr>
              <a:t>Proposed that the Earth was </a:t>
            </a:r>
            <a:r>
              <a:rPr lang="en-US" u="sng" dirty="0">
                <a:latin typeface="American Typewriter"/>
              </a:rPr>
              <a:t>millions of years</a:t>
            </a:r>
            <a:r>
              <a:rPr lang="en-US" dirty="0">
                <a:latin typeface="American Typewriter"/>
              </a:rPr>
              <a:t> instead of a few thousand years old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latin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7178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4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13899" y="1683"/>
            <a:ext cx="8738547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/>
              <a:t>4. Thomas Malthus - Population Growth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144683"/>
            <a:ext cx="5802087" cy="518446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800" dirty="0">
                <a:latin typeface="American Typewriter"/>
              </a:rPr>
              <a:t>Noted # of babies born &gt; # of people dying</a:t>
            </a:r>
          </a:p>
          <a:p>
            <a:pPr>
              <a:defRPr/>
            </a:pPr>
            <a:r>
              <a:rPr lang="en-US" sz="2800" dirty="0">
                <a:latin typeface="American Typewriter"/>
              </a:rPr>
              <a:t>high birth rates &amp; limited resources would force life &amp; death </a:t>
            </a:r>
            <a:r>
              <a:rPr lang="en-US" sz="2800" u="sng" dirty="0">
                <a:latin typeface="American Typewriter"/>
              </a:rPr>
              <a:t>competition</a:t>
            </a:r>
          </a:p>
          <a:p>
            <a:pPr>
              <a:defRPr/>
            </a:pPr>
            <a:r>
              <a:rPr lang="en-US" sz="2800" dirty="0">
                <a:latin typeface="American Typewriter"/>
              </a:rPr>
              <a:t>each species </a:t>
            </a:r>
            <a:r>
              <a:rPr lang="en-US" sz="2800" dirty="0">
                <a:solidFill>
                  <a:srgbClr val="FF0000"/>
                </a:solidFill>
                <a:latin typeface="American Typewriter"/>
              </a:rPr>
              <a:t>struggles for existence </a:t>
            </a:r>
          </a:p>
          <a:p>
            <a:pPr>
              <a:defRPr/>
            </a:pPr>
            <a:r>
              <a:rPr lang="en-US" sz="2800" dirty="0">
                <a:latin typeface="American Typewriter"/>
              </a:rPr>
              <a:t>Death rate will increase to balance population size &amp; food supply</a:t>
            </a:r>
          </a:p>
          <a:p>
            <a:pPr>
              <a:defRPr/>
            </a:pPr>
            <a:endParaRPr lang="en-US" sz="2800" dirty="0">
              <a:latin typeface="American Typewriter"/>
            </a:endParaRPr>
          </a:p>
        </p:txBody>
      </p:sp>
      <p:pic>
        <p:nvPicPr>
          <p:cNvPr id="6" name="Picture 2" descr="4hor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670" y="1502392"/>
            <a:ext cx="2899776" cy="401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79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1" grpId="0" build="p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566</Words>
  <Application>Microsoft Office PowerPoint</Application>
  <PresentationFormat>On-screen Show (4:3)</PresentationFormat>
  <Paragraphs>88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American Typewriter</vt:lpstr>
      <vt:lpstr>Arial</vt:lpstr>
      <vt:lpstr>Calibri</vt:lpstr>
      <vt:lpstr>Comic Sans MS</vt:lpstr>
      <vt:lpstr>Office Theme</vt:lpstr>
      <vt:lpstr>Ch. 14: Evolution: How Change Occurs</vt:lpstr>
      <vt:lpstr>PowerPoint Presentation</vt:lpstr>
      <vt:lpstr>Early Views of the Origin of Species</vt:lpstr>
      <vt:lpstr>PowerPoint Presentation</vt:lpstr>
      <vt:lpstr>Evolutionary Timeline</vt:lpstr>
      <vt:lpstr>1. Hutton’s Theory of Geological Change</vt:lpstr>
      <vt:lpstr>2. Cuvier - Catastrophism</vt:lpstr>
      <vt:lpstr>3. Charles Lyell</vt:lpstr>
      <vt:lpstr>4. Thomas Malthus - Population Growth</vt:lpstr>
      <vt:lpstr>Darwin Left England in 1831</vt:lpstr>
      <vt:lpstr>5. Lamarck’s Theory (1809) – 2 points</vt:lpstr>
      <vt:lpstr>PowerPoint Presentation</vt:lpstr>
      <vt:lpstr>Darwin’s Theory (1859) – 5 points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Publication of “On The Origin of Species”</vt:lpstr>
      <vt:lpstr>WHY?</vt:lpstr>
    </vt:vector>
  </TitlesOfParts>
  <Company>SD 67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Ch. 14: Evolution: How Change Occurs</dc:title>
  <dc:creator>Christopher Sharp</dc:creator>
  <cp:lastModifiedBy>Sharp, Jennifer</cp:lastModifiedBy>
  <cp:revision>27</cp:revision>
  <dcterms:created xsi:type="dcterms:W3CDTF">2014-10-10T00:51:37Z</dcterms:created>
  <dcterms:modified xsi:type="dcterms:W3CDTF">2019-09-23T18:45:02Z</dcterms:modified>
</cp:coreProperties>
</file>