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9" r:id="rId9"/>
    <p:sldId id="261" r:id="rId10"/>
    <p:sldId id="262" r:id="rId11"/>
    <p:sldId id="257" r:id="rId12"/>
    <p:sldId id="271" r:id="rId13"/>
    <p:sldId id="268" r:id="rId14"/>
    <p:sldId id="270" r:id="rId15"/>
    <p:sldId id="25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8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2/27/2019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VNr5FyZp9r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-lyPXmUhZX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0SCjhI86g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s://www.youtube.com/watch?v=z0rxydSolw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W0TM4LQmoZ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13" y="440751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>5 Agents of Evolutionary Change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" y="3293565"/>
            <a:ext cx="32512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680" y="3293565"/>
            <a:ext cx="3251200" cy="325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880" y="3293565"/>
            <a:ext cx="1828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92"/>
            <a:ext cx="7620000" cy="1143000"/>
          </a:xfrm>
        </p:spPr>
        <p:txBody>
          <a:bodyPr/>
          <a:lstStyle/>
          <a:p>
            <a:r>
              <a:rPr lang="en-US" sz="3600" dirty="0" smtClean="0"/>
              <a:t>3. Gene Flow (aka: migration)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" y="975359"/>
            <a:ext cx="7620000" cy="56331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dirty="0" smtClean="0"/>
              <a:t>= any movement of genes from one population to another</a:t>
            </a:r>
          </a:p>
          <a:p>
            <a:r>
              <a:rPr lang="en-US" sz="2600" dirty="0" smtClean="0"/>
              <a:t>If new genes are brought in, it can create new genetic variation</a:t>
            </a:r>
          </a:p>
          <a:p>
            <a:r>
              <a:rPr lang="en-US" sz="2600" dirty="0" smtClean="0"/>
              <a:t>Can make populations more similar to each other</a:t>
            </a:r>
          </a:p>
          <a:p>
            <a:r>
              <a:rPr lang="en-US" sz="2600" dirty="0"/>
              <a:t>Example: </a:t>
            </a:r>
            <a:r>
              <a:rPr lang="en-US" sz="2600" dirty="0" smtClean="0"/>
              <a:t>If </a:t>
            </a:r>
            <a:r>
              <a:rPr lang="en-US" sz="2600" dirty="0"/>
              <a:t>all red haired people </a:t>
            </a:r>
            <a:r>
              <a:rPr lang="en-US" sz="2600" dirty="0" smtClean="0"/>
              <a:t>left Scotland</a:t>
            </a:r>
            <a:r>
              <a:rPr lang="en-US" sz="2600" dirty="0"/>
              <a:t>, the next </a:t>
            </a:r>
            <a:r>
              <a:rPr lang="en-US" sz="2600" dirty="0" smtClean="0"/>
              <a:t>generation would </a:t>
            </a:r>
            <a:r>
              <a:rPr lang="en-US" sz="2600" dirty="0"/>
              <a:t>likely have very few people with this trait. </a:t>
            </a:r>
            <a:r>
              <a:rPr lang="en-US" sz="2600" dirty="0" smtClean="0"/>
              <a:t>The </a:t>
            </a:r>
            <a:r>
              <a:rPr lang="en-US" sz="2600" dirty="0"/>
              <a:t>Scottish population </a:t>
            </a:r>
            <a:r>
              <a:rPr lang="en-US" sz="2600" dirty="0" smtClean="0"/>
              <a:t>would </a:t>
            </a:r>
            <a:r>
              <a:rPr lang="en-US" sz="2600" dirty="0"/>
              <a:t>have evolved as </a:t>
            </a:r>
            <a:r>
              <a:rPr lang="en-US" sz="2600" dirty="0" smtClean="0"/>
              <a:t>would </a:t>
            </a:r>
            <a:r>
              <a:rPr lang="en-US" sz="2600" dirty="0"/>
              <a:t>the populations into which the red haired people </a:t>
            </a:r>
            <a:r>
              <a:rPr lang="en-US" sz="2600" dirty="0" smtClean="0"/>
              <a:t>migrated.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48" y="4952673"/>
            <a:ext cx="4442658" cy="17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sz="3600" dirty="0" smtClean="0"/>
              <a:t>4. Non-random Mating (</a:t>
            </a:r>
            <a:r>
              <a:rPr lang="en-US" sz="3600" dirty="0" err="1" smtClean="0"/>
              <a:t>w.r.t</a:t>
            </a:r>
            <a:r>
              <a:rPr lang="en-US" sz="3600" dirty="0" smtClean="0"/>
              <a:t>. alleles!)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7" y="944293"/>
            <a:ext cx="8217073" cy="515588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 smtClean="0"/>
              <a:t>= some individuals have more opportunity to mate than others</a:t>
            </a:r>
          </a:p>
          <a:p>
            <a:pPr marL="114300" indent="0">
              <a:buNone/>
            </a:pPr>
            <a:r>
              <a:rPr lang="en-US" sz="2800" dirty="0" smtClean="0"/>
              <a:t>For </a:t>
            </a:r>
            <a:r>
              <a:rPr lang="en-US" sz="2800" dirty="0" smtClean="0"/>
              <a:t>example:</a:t>
            </a:r>
          </a:p>
          <a:p>
            <a:pPr marL="868680" lvl="1" indent="-457200">
              <a:buAutoNum type="arabicParenR"/>
            </a:pPr>
            <a:r>
              <a:rPr lang="en-US" sz="2800" dirty="0" err="1" smtClean="0"/>
              <a:t>Assortative</a:t>
            </a:r>
            <a:r>
              <a:rPr lang="en-US" sz="2800" dirty="0" smtClean="0"/>
              <a:t> mating: mating between individuals with similar phenotypes (“like” mates with “like”)</a:t>
            </a:r>
          </a:p>
          <a:p>
            <a:pPr marL="868680" lvl="1" indent="-457200">
              <a:buAutoNum type="arabicParenR"/>
            </a:pPr>
            <a:r>
              <a:rPr lang="en-US" sz="2800" dirty="0" smtClean="0"/>
              <a:t>Artificial </a:t>
            </a:r>
            <a:r>
              <a:rPr lang="en-US" sz="2800" dirty="0" smtClean="0"/>
              <a:t>selection: humans breed animals and plants for particular traits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98" y="4280117"/>
            <a:ext cx="3333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90" y="4450523"/>
            <a:ext cx="2947791" cy="22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0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1562"/>
            <a:ext cx="7620000" cy="5649238"/>
          </a:xfrm>
        </p:spPr>
        <p:txBody>
          <a:bodyPr/>
          <a:lstStyle/>
          <a:p>
            <a:pPr marL="628650" lvl="1" indent="-514350">
              <a:buClr>
                <a:schemeClr val="accent1"/>
              </a:buClr>
              <a:buFont typeface="+mj-lt"/>
              <a:buAutoNum type="arabicParenR" startAt="3"/>
            </a:pPr>
            <a:r>
              <a:rPr lang="en-US" sz="2800" dirty="0" smtClean="0"/>
              <a:t>Inbreeding</a:t>
            </a:r>
            <a:r>
              <a:rPr lang="en-US" sz="2800" dirty="0"/>
              <a:t>: reproduction of closely related animals over multiple generations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42" y="1922989"/>
            <a:ext cx="5658633" cy="42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9" y="0"/>
            <a:ext cx="897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13" y="1417638"/>
            <a:ext cx="8060499" cy="4800600"/>
          </a:xfrm>
        </p:spPr>
        <p:txBody>
          <a:bodyPr>
            <a:normAutofit/>
          </a:bodyPr>
          <a:lstStyle/>
          <a:p>
            <a:r>
              <a:rPr lang="en-US" sz="3200" dirty="0"/>
              <a:t>Affects variation in a population as the better adapted (more fit) individuals survive and reproduce, passing on their genes to the successive  generations.</a:t>
            </a:r>
          </a:p>
          <a:p>
            <a:r>
              <a:rPr lang="en-US" sz="3200" dirty="0"/>
              <a:t>Acts only upon an organisms phenotype.</a:t>
            </a:r>
          </a:p>
          <a:p>
            <a:r>
              <a:rPr lang="en-US" sz="3200" dirty="0"/>
              <a:t>Preserves </a:t>
            </a:r>
            <a:r>
              <a:rPr lang="en-US" sz="3200" dirty="0" err="1"/>
              <a:t>favourable</a:t>
            </a:r>
            <a:r>
              <a:rPr lang="en-US" sz="3200" dirty="0"/>
              <a:t> traits &amp; eliminates </a:t>
            </a:r>
            <a:r>
              <a:rPr lang="en-US" sz="3200" dirty="0" err="1"/>
              <a:t>unfavourable</a:t>
            </a:r>
            <a:r>
              <a:rPr lang="en-US" sz="3200" dirty="0"/>
              <a:t> ones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09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77" y="158007"/>
            <a:ext cx="4577027" cy="65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Mutation					</a:t>
            </a:r>
            <a:r>
              <a:rPr lang="en-US" sz="2000" dirty="0" smtClean="0"/>
              <a:t>p.212-214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514"/>
            <a:ext cx="7620000" cy="508128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= sudden, inheritable change to DNA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 smtClean="0"/>
              <a:t>Caused by: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Radiation – alpha, beta, gamma, x-ray, UV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Chemicals – food additives, pesticides, herbicides, nicotine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Spontaneously through DNA replication</a:t>
            </a:r>
          </a:p>
          <a:p>
            <a:pPr marL="925830" lvl="1" indent="-514350">
              <a:buAutoNum type="arabicPeriod"/>
            </a:pPr>
            <a:endParaRPr lang="en-US" sz="2600" dirty="0"/>
          </a:p>
          <a:p>
            <a:r>
              <a:rPr lang="en-US" sz="2800" dirty="0" smtClean="0"/>
              <a:t>Can be positive, negative,</a:t>
            </a:r>
            <a:r>
              <a:rPr lang="en-US" sz="2800" dirty="0"/>
              <a:t> </a:t>
            </a:r>
            <a:r>
              <a:rPr lang="en-US" sz="2800" dirty="0" smtClean="0"/>
              <a:t>or neutral</a:t>
            </a:r>
          </a:p>
          <a:p>
            <a:r>
              <a:rPr lang="en-US" sz="2800" dirty="0" smtClean="0"/>
              <a:t>Creates genetic variation</a:t>
            </a:r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42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827"/>
            <a:ext cx="7620000" cy="59169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Location of mutation:</a:t>
            </a:r>
          </a:p>
          <a:p>
            <a:pPr marL="925830" lvl="1" indent="-514350">
              <a:buAutoNum type="arabicPeriod"/>
            </a:pPr>
            <a:r>
              <a:rPr lang="en-US" sz="2600" dirty="0" err="1" smtClean="0"/>
              <a:t>Germline</a:t>
            </a:r>
            <a:r>
              <a:rPr lang="en-US" sz="2600" dirty="0" smtClean="0"/>
              <a:t> (aka. Germinal) mutations</a:t>
            </a:r>
          </a:p>
          <a:p>
            <a:pPr lvl="2">
              <a:buFont typeface="Wingdings" charset="2"/>
              <a:buChar char="§"/>
            </a:pPr>
            <a:r>
              <a:rPr lang="en-US" sz="2400" dirty="0" smtClean="0"/>
              <a:t>Occur in sperm and/or egg</a:t>
            </a:r>
          </a:p>
          <a:p>
            <a:pPr lvl="2">
              <a:buFont typeface="Wingdings" charset="2"/>
              <a:buChar char="§"/>
            </a:pPr>
            <a:r>
              <a:rPr lang="en-US" sz="2400" dirty="0" smtClean="0"/>
              <a:t>Passed onto offspring</a:t>
            </a:r>
          </a:p>
          <a:p>
            <a:pPr lvl="2">
              <a:buFont typeface="Wingdings" charset="2"/>
              <a:buChar char="§"/>
            </a:pPr>
            <a:r>
              <a:rPr lang="en-US" sz="2400" dirty="0" smtClean="0"/>
              <a:t>Examples: Cystic fibrosis, </a:t>
            </a:r>
            <a:r>
              <a:rPr lang="en-US" sz="2400" dirty="0" err="1" smtClean="0"/>
              <a:t>Tay</a:t>
            </a:r>
            <a:r>
              <a:rPr lang="en-US" sz="2400" dirty="0" smtClean="0"/>
              <a:t>-Sachs, hemophilia, certain breast cancers, retinoblastomas?, </a:t>
            </a:r>
            <a:r>
              <a:rPr lang="en-US" sz="2400" dirty="0" err="1" smtClean="0"/>
              <a:t>neuroblastomas</a:t>
            </a:r>
            <a:r>
              <a:rPr lang="en-US" sz="2400" dirty="0" smtClean="0"/>
              <a:t>?</a:t>
            </a:r>
          </a:p>
          <a:p>
            <a:pPr lvl="2">
              <a:buFont typeface="Wingdings" charset="2"/>
              <a:buChar char="§"/>
            </a:pPr>
            <a:endParaRPr lang="en-US" sz="2400" dirty="0"/>
          </a:p>
          <a:p>
            <a:pPr marL="411480" lvl="1" indent="0">
              <a:buNone/>
            </a:pPr>
            <a:r>
              <a:rPr lang="en-US" sz="2600" dirty="0" smtClean="0"/>
              <a:t>2. Somatic mutations</a:t>
            </a:r>
          </a:p>
          <a:p>
            <a:pPr lvl="2"/>
            <a:r>
              <a:rPr lang="en-US" sz="2400" dirty="0" smtClean="0"/>
              <a:t>Occur in cells other than gametes</a:t>
            </a:r>
          </a:p>
          <a:p>
            <a:pPr lvl="2"/>
            <a:r>
              <a:rPr lang="en-US" sz="2400" dirty="0" smtClean="0"/>
              <a:t>Change is passed onto cells of that type </a:t>
            </a:r>
          </a:p>
          <a:p>
            <a:pPr lvl="2"/>
            <a:r>
              <a:rPr lang="en-US" sz="2400" dirty="0" smtClean="0"/>
              <a:t>Example: cancers like melanoma, liver cancer, lung cancer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60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5" y="0"/>
            <a:ext cx="27946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895" y="816458"/>
            <a:ext cx="4743344" cy="46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2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40" y="218265"/>
            <a:ext cx="7620000" cy="62900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Mechanics:</a:t>
            </a:r>
          </a:p>
          <a:p>
            <a:pPr marL="411480" lvl="1" indent="0">
              <a:buNone/>
            </a:pPr>
            <a:r>
              <a:rPr lang="en-US" sz="2800" dirty="0" smtClean="0"/>
              <a:t>A) Gene mutation	</a:t>
            </a:r>
          </a:p>
          <a:p>
            <a:pPr lvl="2"/>
            <a:r>
              <a:rPr lang="en-US" sz="2800" dirty="0" smtClean="0"/>
              <a:t>A change in the nucleotide sequence</a:t>
            </a:r>
          </a:p>
          <a:p>
            <a:pPr lvl="2"/>
            <a:r>
              <a:rPr lang="en-US" sz="2800" dirty="0" smtClean="0"/>
              <a:t>3 types:</a:t>
            </a:r>
          </a:p>
          <a:p>
            <a:pPr marL="1051560" lvl="3" indent="0">
              <a:buNone/>
            </a:pPr>
            <a:r>
              <a:rPr lang="en-US" sz="2800" dirty="0" smtClean="0"/>
              <a:t>1) Substitution</a:t>
            </a:r>
          </a:p>
          <a:p>
            <a:pPr marL="1051560" lvl="3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ATTGCG </a:t>
            </a:r>
            <a:r>
              <a:rPr lang="en-US" sz="2800" dirty="0" smtClean="0">
                <a:sym typeface="Wingdings"/>
              </a:rPr>
              <a:t> AT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G</a:t>
            </a:r>
            <a:r>
              <a:rPr lang="en-US" sz="2800" dirty="0" smtClean="0">
                <a:sym typeface="Wingdings"/>
              </a:rPr>
              <a:t>GCG</a:t>
            </a:r>
            <a:endParaRPr lang="en-US" sz="2800" dirty="0">
              <a:sym typeface="Wingdings"/>
            </a:endParaRPr>
          </a:p>
          <a:p>
            <a:pPr marL="1051560" lvl="3" indent="0">
              <a:buNone/>
            </a:pPr>
            <a:r>
              <a:rPr lang="en-US" sz="2800" dirty="0" smtClean="0">
                <a:sym typeface="Wingdings"/>
              </a:rPr>
              <a:t>2) Insertion</a:t>
            </a:r>
          </a:p>
          <a:p>
            <a:pPr marL="1051560" lvl="3" indent="0">
              <a:buNone/>
            </a:pPr>
            <a:r>
              <a:rPr lang="en-US" sz="2800" dirty="0">
                <a:sym typeface="Wingdings"/>
              </a:rPr>
              <a:t>	</a:t>
            </a:r>
            <a:r>
              <a:rPr lang="en-US" sz="2800" dirty="0" smtClean="0">
                <a:sym typeface="Wingdings"/>
              </a:rPr>
              <a:t>	ATTGCG  AT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G</a:t>
            </a:r>
            <a:r>
              <a:rPr lang="en-US" sz="2800" dirty="0" smtClean="0">
                <a:sym typeface="Wingdings"/>
              </a:rPr>
              <a:t>TGCG</a:t>
            </a:r>
            <a:endParaRPr lang="en-US" sz="2800" dirty="0">
              <a:sym typeface="Wingdings"/>
            </a:endParaRPr>
          </a:p>
          <a:p>
            <a:pPr marL="1051560" lvl="3" indent="0">
              <a:buNone/>
            </a:pPr>
            <a:r>
              <a:rPr lang="en-US" sz="2800" dirty="0" smtClean="0">
                <a:sym typeface="Wingdings"/>
              </a:rPr>
              <a:t>3) Deletion</a:t>
            </a:r>
          </a:p>
          <a:p>
            <a:pPr marL="1051560" lvl="3" indent="0">
              <a:buNone/>
            </a:pPr>
            <a:r>
              <a:rPr lang="en-US" sz="2800" dirty="0">
                <a:sym typeface="Wingdings"/>
              </a:rPr>
              <a:t>	</a:t>
            </a:r>
            <a:r>
              <a:rPr lang="en-US" sz="2800" dirty="0" smtClean="0">
                <a:sym typeface="Wingdings"/>
              </a:rPr>
              <a:t>	ATTGCG  ATGCG</a:t>
            </a:r>
          </a:p>
          <a:p>
            <a:pPr marL="1051560" lvl="3" indent="0">
              <a:buNone/>
            </a:pPr>
            <a:endParaRPr lang="en-US" sz="2800" dirty="0" smtClean="0">
              <a:sym typeface="Wingdings"/>
            </a:endParaRPr>
          </a:p>
          <a:p>
            <a:pPr lvl="2"/>
            <a:r>
              <a:rPr lang="en-US" sz="3000" dirty="0" smtClean="0">
                <a:sym typeface="Wingdings"/>
              </a:rPr>
              <a:t>Example: Sickle cell anemia</a:t>
            </a:r>
            <a:endParaRPr lang="en-US" sz="3000" dirty="0"/>
          </a:p>
        </p:txBody>
      </p:sp>
      <p:sp>
        <p:nvSpPr>
          <p:cNvPr id="10" name="Cloud 9"/>
          <p:cNvSpPr/>
          <p:nvPr/>
        </p:nvSpPr>
        <p:spPr>
          <a:xfrm>
            <a:off x="6255200" y="1921669"/>
            <a:ext cx="2034942" cy="1527858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p. 213 Fig. 10-13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03" y="327398"/>
            <a:ext cx="7620000" cy="607340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800" dirty="0" smtClean="0"/>
              <a:t>B) Chromosomal mutation</a:t>
            </a:r>
          </a:p>
          <a:p>
            <a:pPr lvl="3">
              <a:buFont typeface="Wingdings" charset="2"/>
              <a:buChar char="§"/>
            </a:pPr>
            <a:r>
              <a:rPr lang="en-US" sz="2800" dirty="0" smtClean="0"/>
              <a:t>Change in the number or structure of the chromosomes</a:t>
            </a:r>
          </a:p>
          <a:p>
            <a:pPr lvl="3">
              <a:buFont typeface="Wingdings" charset="2"/>
              <a:buChar char="§"/>
            </a:pPr>
            <a:r>
              <a:rPr lang="en-US" sz="2800" dirty="0" smtClean="0"/>
              <a:t>b/c chromosomes tangle, break &amp; reconnect in diff. orders &amp; lengths</a:t>
            </a:r>
          </a:p>
          <a:p>
            <a:pPr lvl="3">
              <a:buFont typeface="Wingdings" charset="2"/>
              <a:buChar char="§"/>
            </a:pPr>
            <a:r>
              <a:rPr lang="en-US" sz="2800" dirty="0" smtClean="0"/>
              <a:t>4 types:</a:t>
            </a:r>
          </a:p>
          <a:p>
            <a:pPr marL="1783080" lvl="4" indent="-457200">
              <a:buAutoNum type="arabicParenR"/>
            </a:pPr>
            <a:r>
              <a:rPr lang="en-US" sz="2800" dirty="0" smtClean="0"/>
              <a:t>Deletion p. 212</a:t>
            </a:r>
          </a:p>
          <a:p>
            <a:pPr marL="1783080" lvl="4" indent="-457200">
              <a:buAutoNum type="arabicParenR"/>
            </a:pPr>
            <a:r>
              <a:rPr lang="en-US" sz="2800" dirty="0" smtClean="0"/>
              <a:t>Duplication p. 212</a:t>
            </a:r>
          </a:p>
          <a:p>
            <a:pPr marL="1783080" lvl="4" indent="-457200">
              <a:buAutoNum type="arabicParenR"/>
            </a:pPr>
            <a:r>
              <a:rPr lang="en-US" sz="2800" dirty="0" smtClean="0"/>
              <a:t>Inversion p. 212</a:t>
            </a:r>
          </a:p>
          <a:p>
            <a:pPr marL="1783080" lvl="4" indent="-457200">
              <a:buAutoNum type="arabicParenR"/>
            </a:pPr>
            <a:r>
              <a:rPr lang="en-US" sz="2800" dirty="0" smtClean="0"/>
              <a:t>Translocation p. 213</a:t>
            </a:r>
          </a:p>
          <a:p>
            <a:pPr marL="1783080" lvl="4" indent="-457200">
              <a:buAutoNum type="arabicParenR"/>
            </a:pPr>
            <a:endParaRPr lang="en-US" sz="2800" dirty="0"/>
          </a:p>
          <a:p>
            <a:pPr marL="1325880" lvl="4" indent="0">
              <a:buNone/>
            </a:pPr>
            <a:r>
              <a:rPr lang="en-US" sz="2800" dirty="0" smtClean="0"/>
              <a:t>Ex) Down’s Syndrome (Trisomy 21)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7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2" y="813535"/>
            <a:ext cx="3839750" cy="2346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21" y="3972987"/>
            <a:ext cx="4013200" cy="2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097" y="4219293"/>
            <a:ext cx="3151350" cy="213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883" y="995653"/>
            <a:ext cx="3935266" cy="21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2990228" cy="570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Cystic fibrosis</a:t>
            </a:r>
          </a:p>
          <a:p>
            <a:pPr marL="0" indent="0">
              <a:buNone/>
            </a:pPr>
            <a:r>
              <a:rPr lang="en-CA" dirty="0" smtClean="0"/>
              <a:t>-mutation of the gene for the chloride channel in the lungs</a:t>
            </a:r>
            <a:endParaRPr lang="en-US" dirty="0"/>
          </a:p>
        </p:txBody>
      </p:sp>
      <p:pic>
        <p:nvPicPr>
          <p:cNvPr id="2" name="Picture 1" descr="Cystic-Fibrosis-In-Childr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060"/>
            <a:ext cx="5621162" cy="3200940"/>
          </a:xfrm>
          <a:prstGeom prst="rect">
            <a:avLst/>
          </a:prstGeom>
        </p:spPr>
      </p:pic>
      <p:pic>
        <p:nvPicPr>
          <p:cNvPr id="4" name="Picture 3" descr="cf-chann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22" y="0"/>
            <a:ext cx="4989478" cy="3657060"/>
          </a:xfrm>
          <a:prstGeom prst="rect">
            <a:avLst/>
          </a:prstGeom>
        </p:spPr>
      </p:pic>
      <p:pic>
        <p:nvPicPr>
          <p:cNvPr id="1030" name="Picture 6" descr="Image result for cystic fibrosis gene mut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57" y="3846751"/>
            <a:ext cx="3413196" cy="2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Genetic Drift			</a:t>
            </a:r>
            <a:r>
              <a:rPr lang="en-US" sz="2400" dirty="0" smtClean="0"/>
              <a:t>p. 310-311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514"/>
            <a:ext cx="7620000" cy="508128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= random circumstance causes a certain genetic trait to become more common or rarer over time</a:t>
            </a:r>
          </a:p>
          <a:p>
            <a:r>
              <a:rPr lang="en-US" sz="2800" dirty="0" smtClean="0"/>
              <a:t>Can produce evolutionary change</a:t>
            </a:r>
          </a:p>
          <a:p>
            <a:r>
              <a:rPr lang="en-US" sz="2800" dirty="0" smtClean="0"/>
              <a:t> not caused by environmental or other kinds of stresses on individuals</a:t>
            </a:r>
          </a:p>
          <a:p>
            <a:r>
              <a:rPr lang="en-US" sz="2800" dirty="0" smtClean="0"/>
              <a:t>Easier seen in small populations</a:t>
            </a:r>
            <a:endParaRPr lang="en-US" sz="28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20" y="4315460"/>
            <a:ext cx="45339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634</TotalTime>
  <Words>425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5 Agents of Evolutionary Change</vt:lpstr>
      <vt:lpstr>1. Mutation     p.212-214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Genetic Drift   p. 310-311</vt:lpstr>
      <vt:lpstr>3. Gene Flow (aka: migration)</vt:lpstr>
      <vt:lpstr>4. Non-random Mating (w.r.t. alleles!)</vt:lpstr>
      <vt:lpstr>PowerPoint Presentation</vt:lpstr>
      <vt:lpstr>PowerPoint Presentation</vt:lpstr>
      <vt:lpstr>5. Natural Selection</vt:lpstr>
      <vt:lpstr>PowerPoint Presentation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Agents of Evolutionary Change</dc:title>
  <dc:creator>Christopher Sharp</dc:creator>
  <cp:lastModifiedBy>Sharp, Jennifer</cp:lastModifiedBy>
  <cp:revision>19</cp:revision>
  <dcterms:created xsi:type="dcterms:W3CDTF">2014-10-13T23:36:00Z</dcterms:created>
  <dcterms:modified xsi:type="dcterms:W3CDTF">2019-02-27T18:53:27Z</dcterms:modified>
</cp:coreProperties>
</file>