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3" r:id="rId4"/>
    <p:sldId id="264" r:id="rId5"/>
    <p:sldId id="260" r:id="rId6"/>
    <p:sldId id="261" r:id="rId7"/>
    <p:sldId id="262" r:id="rId8"/>
    <p:sldId id="270" r:id="rId9"/>
    <p:sldId id="273" r:id="rId10"/>
    <p:sldId id="274" r:id="rId11"/>
    <p:sldId id="272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615B5-DC65-4308-801B-06D97DF3DE2C}" v="68" dt="2023-10-13T15:46:32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21141-AE86-4BBF-972B-A9EF37586FF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23D8C0D-7CB2-48E0-A0FA-5845F2F4CB1B}">
      <dgm:prSet custT="1"/>
      <dgm:spPr/>
      <dgm:t>
        <a:bodyPr/>
        <a:lstStyle/>
        <a:p>
          <a:pPr algn="ctr"/>
          <a:r>
            <a:rPr lang="en-US" sz="1600" b="0" i="0" baseline="0" dirty="0"/>
            <a:t>It is the process by which an author's peers read a paper submitted for publication. Several recognized researchers in the field will evaluate an article and recommend its publication, revision, or rejection. </a:t>
          </a:r>
          <a:endParaRPr lang="en-US" sz="1600" dirty="0"/>
        </a:p>
      </dgm:t>
    </dgm:pt>
    <dgm:pt modelId="{A9706220-CD83-40F7-8B3E-44E0DD987241}" type="parTrans" cxnId="{D80FB79B-B805-4EA6-B803-046E2C80E214}">
      <dgm:prSet/>
      <dgm:spPr/>
      <dgm:t>
        <a:bodyPr/>
        <a:lstStyle/>
        <a:p>
          <a:endParaRPr lang="en-US"/>
        </a:p>
      </dgm:t>
    </dgm:pt>
    <dgm:pt modelId="{8919FE3A-C642-4C9F-9172-AAA60D6237E1}" type="sibTrans" cxnId="{D80FB79B-B805-4EA6-B803-046E2C80E214}">
      <dgm:prSet/>
      <dgm:spPr/>
      <dgm:t>
        <a:bodyPr/>
        <a:lstStyle/>
        <a:p>
          <a:endParaRPr lang="en-US"/>
        </a:p>
      </dgm:t>
    </dgm:pt>
    <dgm:pt modelId="{329E70EE-9966-4D2F-8A21-6C7255FB0259}">
      <dgm:prSet/>
      <dgm:spPr/>
      <dgm:t>
        <a:bodyPr/>
        <a:lstStyle/>
        <a:p>
          <a:r>
            <a:rPr lang="en-US" b="0" i="0" baseline="0" dirty="0"/>
            <a:t>Scholarly articles are peer reviewed by experts in each field for validity, originality, clarity, completeness, and bibliographic honesty.</a:t>
          </a:r>
          <a:endParaRPr lang="en-US" dirty="0"/>
        </a:p>
      </dgm:t>
    </dgm:pt>
    <dgm:pt modelId="{1716FA4D-7BCB-49EA-94F4-C031B72A8556}" type="parTrans" cxnId="{136652B1-3B55-4419-A0CB-1CEBCDE610E8}">
      <dgm:prSet/>
      <dgm:spPr/>
      <dgm:t>
        <a:bodyPr/>
        <a:lstStyle/>
        <a:p>
          <a:endParaRPr lang="en-US"/>
        </a:p>
      </dgm:t>
    </dgm:pt>
    <dgm:pt modelId="{57AD052B-320B-4C3C-9201-4B3C9D909720}" type="sibTrans" cxnId="{136652B1-3B55-4419-A0CB-1CEBCDE610E8}">
      <dgm:prSet/>
      <dgm:spPr/>
      <dgm:t>
        <a:bodyPr/>
        <a:lstStyle/>
        <a:p>
          <a:endParaRPr lang="en-US"/>
        </a:p>
      </dgm:t>
    </dgm:pt>
    <dgm:pt modelId="{B882975B-5087-4ECC-9DA1-98DD989666E4}">
      <dgm:prSet/>
      <dgm:spPr/>
      <dgm:t>
        <a:bodyPr/>
        <a:lstStyle/>
        <a:p>
          <a:r>
            <a:rPr lang="en-US" b="0" i="0" baseline="0" dirty="0"/>
            <a:t>The articles are signed, bibliographies are extensive, and articles appear in journals that are published by academic and scientific societies. </a:t>
          </a:r>
          <a:endParaRPr lang="en-US" dirty="0"/>
        </a:p>
      </dgm:t>
    </dgm:pt>
    <dgm:pt modelId="{1D6BA1C2-2AF5-499A-AAE2-9C82E9B4285C}" type="parTrans" cxnId="{C9D9574C-BEB6-49DB-BDFE-7272F805522F}">
      <dgm:prSet/>
      <dgm:spPr/>
      <dgm:t>
        <a:bodyPr/>
        <a:lstStyle/>
        <a:p>
          <a:endParaRPr lang="en-US"/>
        </a:p>
      </dgm:t>
    </dgm:pt>
    <dgm:pt modelId="{9DF8E28E-82E4-4FF5-B735-7312380357E6}" type="sibTrans" cxnId="{C9D9574C-BEB6-49DB-BDFE-7272F805522F}">
      <dgm:prSet/>
      <dgm:spPr/>
      <dgm:t>
        <a:bodyPr/>
        <a:lstStyle/>
        <a:p>
          <a:endParaRPr lang="en-US"/>
        </a:p>
      </dgm:t>
    </dgm:pt>
    <dgm:pt modelId="{CE3D21A0-F109-4EAE-9C84-EAE4193BFC87}" type="pres">
      <dgm:prSet presAssocID="{B9921141-AE86-4BBF-972B-A9EF37586FF0}" presName="root" presStyleCnt="0">
        <dgm:presLayoutVars>
          <dgm:dir/>
          <dgm:resizeHandles val="exact"/>
        </dgm:presLayoutVars>
      </dgm:prSet>
      <dgm:spPr/>
    </dgm:pt>
    <dgm:pt modelId="{850AD1F1-F50C-4546-A313-DB9A2CFEB5C8}" type="pres">
      <dgm:prSet presAssocID="{C23D8C0D-7CB2-48E0-A0FA-5845F2F4CB1B}" presName="compNode" presStyleCnt="0"/>
      <dgm:spPr/>
    </dgm:pt>
    <dgm:pt modelId="{5EE4C5C1-7178-4019-8B93-DE131DE3F86C}" type="pres">
      <dgm:prSet presAssocID="{C23D8C0D-7CB2-48E0-A0FA-5845F2F4CB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AC0D64C-B84C-4F2C-AD9E-BC9C08C52A54}" type="pres">
      <dgm:prSet presAssocID="{C23D8C0D-7CB2-48E0-A0FA-5845F2F4CB1B}" presName="spaceRect" presStyleCnt="0"/>
      <dgm:spPr/>
    </dgm:pt>
    <dgm:pt modelId="{9E4ACDB1-3FB3-4964-A7BD-D8B8647CF62D}" type="pres">
      <dgm:prSet presAssocID="{C23D8C0D-7CB2-48E0-A0FA-5845F2F4CB1B}" presName="textRect" presStyleLbl="revTx" presStyleIdx="0" presStyleCnt="3" custScaleX="150192">
        <dgm:presLayoutVars>
          <dgm:chMax val="1"/>
          <dgm:chPref val="1"/>
        </dgm:presLayoutVars>
      </dgm:prSet>
      <dgm:spPr/>
    </dgm:pt>
    <dgm:pt modelId="{F2197870-1EDC-48C1-BE2B-D8E1876142A5}" type="pres">
      <dgm:prSet presAssocID="{8919FE3A-C642-4C9F-9172-AAA60D6237E1}" presName="sibTrans" presStyleCnt="0"/>
      <dgm:spPr/>
    </dgm:pt>
    <dgm:pt modelId="{4B7158E3-C038-4E9F-BBAC-C9DB62D43560}" type="pres">
      <dgm:prSet presAssocID="{329E70EE-9966-4D2F-8A21-6C7255FB0259}" presName="compNode" presStyleCnt="0"/>
      <dgm:spPr/>
    </dgm:pt>
    <dgm:pt modelId="{7FD9F85C-C8C0-43B1-8C81-588075BDAB07}" type="pres">
      <dgm:prSet presAssocID="{329E70EE-9966-4D2F-8A21-6C7255FB02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083E8C29-903E-48FE-A450-9378C653949E}" type="pres">
      <dgm:prSet presAssocID="{329E70EE-9966-4D2F-8A21-6C7255FB0259}" presName="spaceRect" presStyleCnt="0"/>
      <dgm:spPr/>
    </dgm:pt>
    <dgm:pt modelId="{08562718-5CC8-4530-A520-ADE6A5FCB785}" type="pres">
      <dgm:prSet presAssocID="{329E70EE-9966-4D2F-8A21-6C7255FB0259}" presName="textRect" presStyleLbl="revTx" presStyleIdx="1" presStyleCnt="3">
        <dgm:presLayoutVars>
          <dgm:chMax val="1"/>
          <dgm:chPref val="1"/>
        </dgm:presLayoutVars>
      </dgm:prSet>
      <dgm:spPr/>
    </dgm:pt>
    <dgm:pt modelId="{AF77531A-6C66-4BC0-BFBA-C34323A6615D}" type="pres">
      <dgm:prSet presAssocID="{57AD052B-320B-4C3C-9201-4B3C9D909720}" presName="sibTrans" presStyleCnt="0"/>
      <dgm:spPr/>
    </dgm:pt>
    <dgm:pt modelId="{106EE4C1-8E26-4CAC-9426-BEEC991ED064}" type="pres">
      <dgm:prSet presAssocID="{B882975B-5087-4ECC-9DA1-98DD989666E4}" presName="compNode" presStyleCnt="0"/>
      <dgm:spPr/>
    </dgm:pt>
    <dgm:pt modelId="{6D26A1D7-3F6A-495F-8998-86F3AC00CFD4}" type="pres">
      <dgm:prSet presAssocID="{B882975B-5087-4ECC-9DA1-98DD989666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FE99B012-0403-4D1F-AAF1-D78EDBDB963D}" type="pres">
      <dgm:prSet presAssocID="{B882975B-5087-4ECC-9DA1-98DD989666E4}" presName="spaceRect" presStyleCnt="0"/>
      <dgm:spPr/>
    </dgm:pt>
    <dgm:pt modelId="{C849AC03-98E9-463E-AB78-F0ADF8F5EA7A}" type="pres">
      <dgm:prSet presAssocID="{B882975B-5087-4ECC-9DA1-98DD989666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6C3568-3C58-4B23-A2E1-A1E21DA3CD9E}" type="presOf" srcId="{C23D8C0D-7CB2-48E0-A0FA-5845F2F4CB1B}" destId="{9E4ACDB1-3FB3-4964-A7BD-D8B8647CF62D}" srcOrd="0" destOrd="0" presId="urn:microsoft.com/office/officeart/2018/2/layout/IconLabelList"/>
    <dgm:cxn modelId="{C9D9574C-BEB6-49DB-BDFE-7272F805522F}" srcId="{B9921141-AE86-4BBF-972B-A9EF37586FF0}" destId="{B882975B-5087-4ECC-9DA1-98DD989666E4}" srcOrd="2" destOrd="0" parTransId="{1D6BA1C2-2AF5-499A-AAE2-9C82E9B4285C}" sibTransId="{9DF8E28E-82E4-4FF5-B735-7312380357E6}"/>
    <dgm:cxn modelId="{3C598478-9240-4C61-9A0F-128AD0051FE9}" type="presOf" srcId="{B882975B-5087-4ECC-9DA1-98DD989666E4}" destId="{C849AC03-98E9-463E-AB78-F0ADF8F5EA7A}" srcOrd="0" destOrd="0" presId="urn:microsoft.com/office/officeart/2018/2/layout/IconLabelList"/>
    <dgm:cxn modelId="{D80FB79B-B805-4EA6-B803-046E2C80E214}" srcId="{B9921141-AE86-4BBF-972B-A9EF37586FF0}" destId="{C23D8C0D-7CB2-48E0-A0FA-5845F2F4CB1B}" srcOrd="0" destOrd="0" parTransId="{A9706220-CD83-40F7-8B3E-44E0DD987241}" sibTransId="{8919FE3A-C642-4C9F-9172-AAA60D6237E1}"/>
    <dgm:cxn modelId="{0CA87CAF-3223-4422-A5AA-7A4C42146E78}" type="presOf" srcId="{329E70EE-9966-4D2F-8A21-6C7255FB0259}" destId="{08562718-5CC8-4530-A520-ADE6A5FCB785}" srcOrd="0" destOrd="0" presId="urn:microsoft.com/office/officeart/2018/2/layout/IconLabelList"/>
    <dgm:cxn modelId="{136652B1-3B55-4419-A0CB-1CEBCDE610E8}" srcId="{B9921141-AE86-4BBF-972B-A9EF37586FF0}" destId="{329E70EE-9966-4D2F-8A21-6C7255FB0259}" srcOrd="1" destOrd="0" parTransId="{1716FA4D-7BCB-49EA-94F4-C031B72A8556}" sibTransId="{57AD052B-320B-4C3C-9201-4B3C9D909720}"/>
    <dgm:cxn modelId="{45B5C3CB-2010-4920-94E5-C2828720C7F5}" type="presOf" srcId="{B9921141-AE86-4BBF-972B-A9EF37586FF0}" destId="{CE3D21A0-F109-4EAE-9C84-EAE4193BFC87}" srcOrd="0" destOrd="0" presId="urn:microsoft.com/office/officeart/2018/2/layout/IconLabelList"/>
    <dgm:cxn modelId="{D9D12F8F-13B6-4AC9-AC2F-F6EF8CBFA1A7}" type="presParOf" srcId="{CE3D21A0-F109-4EAE-9C84-EAE4193BFC87}" destId="{850AD1F1-F50C-4546-A313-DB9A2CFEB5C8}" srcOrd="0" destOrd="0" presId="urn:microsoft.com/office/officeart/2018/2/layout/IconLabelList"/>
    <dgm:cxn modelId="{ED576A73-4ED8-4102-907C-6D4426BC37FB}" type="presParOf" srcId="{850AD1F1-F50C-4546-A313-DB9A2CFEB5C8}" destId="{5EE4C5C1-7178-4019-8B93-DE131DE3F86C}" srcOrd="0" destOrd="0" presId="urn:microsoft.com/office/officeart/2018/2/layout/IconLabelList"/>
    <dgm:cxn modelId="{9D641A8D-0B5E-41F6-BB86-27385E3593E7}" type="presParOf" srcId="{850AD1F1-F50C-4546-A313-DB9A2CFEB5C8}" destId="{CAC0D64C-B84C-4F2C-AD9E-BC9C08C52A54}" srcOrd="1" destOrd="0" presId="urn:microsoft.com/office/officeart/2018/2/layout/IconLabelList"/>
    <dgm:cxn modelId="{A9ADE048-2CCD-47E1-B370-7947570E9B03}" type="presParOf" srcId="{850AD1F1-F50C-4546-A313-DB9A2CFEB5C8}" destId="{9E4ACDB1-3FB3-4964-A7BD-D8B8647CF62D}" srcOrd="2" destOrd="0" presId="urn:microsoft.com/office/officeart/2018/2/layout/IconLabelList"/>
    <dgm:cxn modelId="{62307C8A-3663-4617-B75B-D9A35760F868}" type="presParOf" srcId="{CE3D21A0-F109-4EAE-9C84-EAE4193BFC87}" destId="{F2197870-1EDC-48C1-BE2B-D8E1876142A5}" srcOrd="1" destOrd="0" presId="urn:microsoft.com/office/officeart/2018/2/layout/IconLabelList"/>
    <dgm:cxn modelId="{6C69120E-AB06-45BE-B7DD-3B0C381E51B8}" type="presParOf" srcId="{CE3D21A0-F109-4EAE-9C84-EAE4193BFC87}" destId="{4B7158E3-C038-4E9F-BBAC-C9DB62D43560}" srcOrd="2" destOrd="0" presId="urn:microsoft.com/office/officeart/2018/2/layout/IconLabelList"/>
    <dgm:cxn modelId="{01FC9757-32C5-40C7-924F-80FA70926D2F}" type="presParOf" srcId="{4B7158E3-C038-4E9F-BBAC-C9DB62D43560}" destId="{7FD9F85C-C8C0-43B1-8C81-588075BDAB07}" srcOrd="0" destOrd="0" presId="urn:microsoft.com/office/officeart/2018/2/layout/IconLabelList"/>
    <dgm:cxn modelId="{9C61CD15-AC03-4D3A-9E6F-83173842DBFF}" type="presParOf" srcId="{4B7158E3-C038-4E9F-BBAC-C9DB62D43560}" destId="{083E8C29-903E-48FE-A450-9378C653949E}" srcOrd="1" destOrd="0" presId="urn:microsoft.com/office/officeart/2018/2/layout/IconLabelList"/>
    <dgm:cxn modelId="{A6DA6CC5-2AFD-4828-9966-CF9407E556B0}" type="presParOf" srcId="{4B7158E3-C038-4E9F-BBAC-C9DB62D43560}" destId="{08562718-5CC8-4530-A520-ADE6A5FCB785}" srcOrd="2" destOrd="0" presId="urn:microsoft.com/office/officeart/2018/2/layout/IconLabelList"/>
    <dgm:cxn modelId="{5700E863-1AEE-4656-BEE9-FDEACFEDC686}" type="presParOf" srcId="{CE3D21A0-F109-4EAE-9C84-EAE4193BFC87}" destId="{AF77531A-6C66-4BC0-BFBA-C34323A6615D}" srcOrd="3" destOrd="0" presId="urn:microsoft.com/office/officeart/2018/2/layout/IconLabelList"/>
    <dgm:cxn modelId="{B3B9DCFA-8720-4B83-8D8F-3D7A49748A8F}" type="presParOf" srcId="{CE3D21A0-F109-4EAE-9C84-EAE4193BFC87}" destId="{106EE4C1-8E26-4CAC-9426-BEEC991ED064}" srcOrd="4" destOrd="0" presId="urn:microsoft.com/office/officeart/2018/2/layout/IconLabelList"/>
    <dgm:cxn modelId="{7CF28078-4191-465B-8896-D01DF406F0EE}" type="presParOf" srcId="{106EE4C1-8E26-4CAC-9426-BEEC991ED064}" destId="{6D26A1D7-3F6A-495F-8998-86F3AC00CFD4}" srcOrd="0" destOrd="0" presId="urn:microsoft.com/office/officeart/2018/2/layout/IconLabelList"/>
    <dgm:cxn modelId="{EB7C5D54-902D-4B7B-86AC-11D068342466}" type="presParOf" srcId="{106EE4C1-8E26-4CAC-9426-BEEC991ED064}" destId="{FE99B012-0403-4D1F-AAF1-D78EDBDB963D}" srcOrd="1" destOrd="0" presId="urn:microsoft.com/office/officeart/2018/2/layout/IconLabelList"/>
    <dgm:cxn modelId="{3BEE36DF-0739-4042-B692-9D1ACBC42B87}" type="presParOf" srcId="{106EE4C1-8E26-4CAC-9426-BEEC991ED064}" destId="{C849AC03-98E9-463E-AB78-F0ADF8F5EA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4C5C1-7178-4019-8B93-DE131DE3F86C}">
      <dsp:nvSpPr>
        <dsp:cNvPr id="0" name=""/>
        <dsp:cNvSpPr/>
      </dsp:nvSpPr>
      <dsp:spPr>
        <a:xfrm>
          <a:off x="1784671" y="808293"/>
          <a:ext cx="1199517" cy="11995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ACDB1-3FB3-4964-A7BD-D8B8647CF62D}">
      <dsp:nvSpPr>
        <dsp:cNvPr id="0" name=""/>
        <dsp:cNvSpPr/>
      </dsp:nvSpPr>
      <dsp:spPr>
        <a:xfrm>
          <a:off x="382675" y="2418044"/>
          <a:ext cx="400350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It is the process by which an author's peers read a paper submitted for publication. Several recognized researchers in the field will evaluate an article and recommend its publication, revision, or rejection. </a:t>
          </a:r>
          <a:endParaRPr lang="en-US" sz="1600" kern="1200" dirty="0"/>
        </a:p>
      </dsp:txBody>
      <dsp:txXfrm>
        <a:off x="382675" y="2418044"/>
        <a:ext cx="4003509" cy="1125000"/>
      </dsp:txXfrm>
    </dsp:sp>
    <dsp:sp modelId="{7FD9F85C-C8C0-43B1-8C81-588075BDAB07}">
      <dsp:nvSpPr>
        <dsp:cNvPr id="0" name=""/>
        <dsp:cNvSpPr/>
      </dsp:nvSpPr>
      <dsp:spPr>
        <a:xfrm>
          <a:off x="5585702" y="808293"/>
          <a:ext cx="1199517" cy="11995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62718-5CC8-4530-A520-ADE6A5FCB785}">
      <dsp:nvSpPr>
        <dsp:cNvPr id="0" name=""/>
        <dsp:cNvSpPr/>
      </dsp:nvSpPr>
      <dsp:spPr>
        <a:xfrm>
          <a:off x="4852664" y="2418044"/>
          <a:ext cx="2665594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Scholarly articles are peer reviewed by experts in each field for validity, originality, clarity, completeness, and bibliographic honesty.</a:t>
          </a:r>
          <a:endParaRPr lang="en-US" sz="1600" kern="1200" dirty="0"/>
        </a:p>
      </dsp:txBody>
      <dsp:txXfrm>
        <a:off x="4852664" y="2418044"/>
        <a:ext cx="2665594" cy="1125000"/>
      </dsp:txXfrm>
    </dsp:sp>
    <dsp:sp modelId="{6D26A1D7-3F6A-495F-8998-86F3AC00CFD4}">
      <dsp:nvSpPr>
        <dsp:cNvPr id="0" name=""/>
        <dsp:cNvSpPr/>
      </dsp:nvSpPr>
      <dsp:spPr>
        <a:xfrm>
          <a:off x="8717776" y="808293"/>
          <a:ext cx="1199517" cy="11995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9AC03-98E9-463E-AB78-F0ADF8F5EA7A}">
      <dsp:nvSpPr>
        <dsp:cNvPr id="0" name=""/>
        <dsp:cNvSpPr/>
      </dsp:nvSpPr>
      <dsp:spPr>
        <a:xfrm>
          <a:off x="7984737" y="2418044"/>
          <a:ext cx="2665594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The articles are signed, bibliographies are extensive, and articles appear in journals that are published by academic and scientific societies. </a:t>
          </a:r>
          <a:endParaRPr lang="en-US" sz="1600" kern="1200" dirty="0"/>
        </a:p>
      </dsp:txBody>
      <dsp:txXfrm>
        <a:off x="7984737" y="2418044"/>
        <a:ext cx="2665594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546E-B399-6891-4127-ED3E94068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4A651-4B28-BFBD-FFF1-8DB0FD95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232F-C932-0169-FCA7-57C60DC4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76709-BC6B-CAF4-6B4D-C57B5932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F48A-E1C9-50DB-8590-8BD36C8B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93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01F9-238D-5D41-BF8C-C2DCC57F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A670C-F147-C672-66AF-46DAEEEC2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DFC7-7BB3-173B-961D-97D66DB0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30A8B-C645-DF16-BD60-A4948805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DE01-F319-1A09-E35E-963F9070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5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1954D-DDC8-D713-9CCE-D08F8E423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4ED4C-10D7-4F5D-1CFF-2BBF1B343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EDA9-4EEE-875C-1479-0C5428EB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C70C-B0A9-9DA1-95BA-FBF0E564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62C3-0D28-0B92-0C14-0F5DE2F0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4539-E57A-FB93-16A7-ADEA1880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5F9A3-26D4-5013-D62A-D6CC5D4C8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66C2-EDE3-1795-14AB-D7617F6A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269A1-51F8-329C-9164-0B11EFE0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610C-922D-19F1-CB52-C0E43F3C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17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08C5-C681-67FD-04D7-4413C603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723EF-A60F-0107-C396-3C0D0DCA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23A8-F9C4-E3D9-89B1-F59381CD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448A-1C3B-E271-E96C-16903DC0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96D1-7692-34A9-CC22-D1CD6F04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30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AC74-1A51-1824-C965-C345FEF0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C9DD-C783-4F35-6B19-B4F79E897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F7332-F7B4-2313-7DB1-1FDEA3D8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147D5-31C8-616C-8098-18FB263F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B1DB5-B825-A1DB-BD91-A2A5DB11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3E21-FAB9-5027-943A-0EF52148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77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7CEC-14AB-C371-B51B-E6E698B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0366-3057-2D73-9429-8C1C76E7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EA52-57D5-B709-BF98-C8C24444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CC547-9A0E-0E1C-3EB7-F5343ECB3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D47D-5E5C-02AD-33AF-B09930C64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07318-5F46-5DBA-C08A-29DE2D71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13EB1-B87F-454F-2135-27B0B51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52E26-01F7-54FC-72EF-74BDA44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68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B40E-6832-FA80-6756-E785DC0A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B5D6F-D5C4-0734-25D6-8F0BE910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283D8-44FE-92C8-69DD-4CB4E731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7F5EB-334E-0868-4DE7-907EE3D6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43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D086E-E0D3-69ED-B7C9-53CFF848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868B4-46C4-0025-FE0C-4B94363D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78B6-1570-85ED-BBB4-719A2C5A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7147-B47F-8D50-C3AB-5965172A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D9978-92C1-6981-3EBC-8D263A15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BC54-2FD8-59A2-19CF-93A4840A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D82AD-EA53-5BCB-2C7C-86ACD893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296C0-DF9E-9667-7E65-FCF3B68E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E12E3-F7D8-ADE8-6A28-45238F40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0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C688-1921-EFD0-109D-0D382056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67084-A0CC-C46D-8431-DEF2A4108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FEF88-79C9-A589-3D9E-D2C5012D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5128B-0C1C-C4B4-BC9F-F1512E2B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C4998-F94F-B478-226A-771DE44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334CA-4C1E-B548-4B5C-E877C56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8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CFCD-8CF7-21B4-1ACB-A50703BB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EF28F-5870-C955-C6C5-E9D79370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FD7ED-198F-6A1F-BED1-D90169CA3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82EA-3BA4-4DB6-BB73-88316B39C182}" type="datetimeFigureOut">
              <a:rPr lang="en-CA" smtClean="0"/>
              <a:t>2023-10-13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D8640-3B5F-35D9-2EEE-A54D620FC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49A2-A785-70FF-2BF2-D19148830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DD1B-4924-4697-B5BF-D10BA38F21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59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D260B-034E-47D3-B90C-BE682ACBF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Life Science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23A-CA16-4A7A-8946-4F5BCA2C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Selecting and Citing Sources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Mrs. Sharp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D2CE0D9D-5BC1-47E7-9373-0E4D95C1C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51" b="1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EBC03-7FE4-9AE4-8B61-49F68741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3624" y="424168"/>
            <a:ext cx="11931534" cy="10223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Citation Generator – wwwmybib.com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B9D1B-410A-718F-0A73-047A1F41F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09" y="1558921"/>
            <a:ext cx="11228442" cy="139849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R="0" algn="l"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solidFill>
                  <a:srgbClr val="FFFFFF"/>
                </a:solidFill>
                <a:effectLst/>
              </a:rPr>
              <a:t>STEP ONE:</a:t>
            </a:r>
            <a:r>
              <a:rPr lang="en-US" sz="3400" dirty="0">
                <a:solidFill>
                  <a:srgbClr val="FFFFFF"/>
                </a:solidFill>
                <a:effectLst/>
              </a:rPr>
              <a:t>  </a:t>
            </a:r>
          </a:p>
          <a:p>
            <a:pPr marL="342900" marR="0" lvl="0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effectLst/>
              </a:rPr>
              <a:t>Create a free account – you can then save all the different reference lists for your different classes.</a:t>
            </a:r>
          </a:p>
          <a:p>
            <a:pPr marL="342900" marR="0" lvl="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effectLst/>
              </a:rPr>
              <a:t>Click on the three dots by ‘My first project’ and rename it to reflect the assignment. </a:t>
            </a:r>
          </a:p>
          <a:p>
            <a:pPr marR="0" lvl="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effectLst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59443D-5CA5-DB39-4A35-0449096B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3" y="2916245"/>
            <a:ext cx="10679346" cy="373777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EF9A-0C85-7411-F69C-DD76A2A9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"/>
            <a:ext cx="11252307" cy="1900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STEP TWO: </a:t>
            </a:r>
            <a:br>
              <a:rPr lang="en-US" sz="1700" b="1" dirty="0"/>
            </a:br>
            <a:r>
              <a:rPr lang="en-US" sz="1700" b="1" dirty="0">
                <a:solidFill>
                  <a:schemeClr val="bg1"/>
                </a:solidFill>
              </a:rPr>
              <a:t>*  </a:t>
            </a:r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which style of citation: APA 7 for sciences</a:t>
            </a:r>
            <a:b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Select the type of source: Website, Book, Journal, etc.</a:t>
            </a:r>
            <a:b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Copy and paste OR enter the requested information for your selected source – i.e. web address, title, title of article, etc.  Then enter </a:t>
            </a:r>
            <a:r>
              <a:rPr lang="en-CA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C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700BF3-3266-1512-4697-B111A21F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99" y="3134295"/>
            <a:ext cx="10118598" cy="29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20259-A0DA-34A8-0A0A-F305E224A24F}"/>
              </a:ext>
            </a:extLst>
          </p:cNvPr>
          <p:cNvSpPr/>
          <p:nvPr/>
        </p:nvSpPr>
        <p:spPr>
          <a:xfrm>
            <a:off x="4324045" y="525820"/>
            <a:ext cx="7401370" cy="580635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AFDE8-3EEB-AB5C-8F81-AD63EC47FD35}"/>
              </a:ext>
            </a:extLst>
          </p:cNvPr>
          <p:cNvSpPr txBox="1"/>
          <p:nvPr/>
        </p:nvSpPr>
        <p:spPr>
          <a:xfrm>
            <a:off x="5249" y="66383"/>
            <a:ext cx="376063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THREE: </a:t>
            </a:r>
            <a:endParaRPr kumimoji="0" lang="en-CA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source from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list provided.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your source, you may be asked for more information.  Refer to the source and add in any additional information that you can.  </a:t>
            </a:r>
            <a:endParaRPr kumimoji="0" lang="en-CA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added in any additional, click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citation will be added to your Reference List. </a:t>
            </a:r>
            <a:endParaRPr kumimoji="0" lang="en-CA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18FC42-9BD1-6FC7-68C4-875DAC2F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72" y="115429"/>
            <a:ext cx="7401370" cy="22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DFDBBD-294B-663D-292D-8E686021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72" y="2886024"/>
            <a:ext cx="7820927" cy="34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6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4A833-6D24-B852-C382-53F326020149}"/>
              </a:ext>
            </a:extLst>
          </p:cNvPr>
          <p:cNvSpPr txBox="1"/>
          <p:nvPr/>
        </p:nvSpPr>
        <p:spPr>
          <a:xfrm>
            <a:off x="5759354" y="2798064"/>
            <a:ext cx="5461095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BD76E-66A9-1DB8-13CF-1CE82C6469CD}"/>
              </a:ext>
            </a:extLst>
          </p:cNvPr>
          <p:cNvSpPr txBox="1"/>
          <p:nvPr/>
        </p:nvSpPr>
        <p:spPr>
          <a:xfrm>
            <a:off x="131538" y="274810"/>
            <a:ext cx="488109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FOUR: 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add another citation, select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Add Citation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source (click MORE to find other types of sources) and enter the requested information.  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the same process as   above and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new </a:t>
            </a:r>
            <a:endParaRPr lang="en-US" alt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citation.  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reference list will be updated.  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add citations until you are done.</a:t>
            </a:r>
            <a:endParaRPr kumimoji="0" lang="en-CA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F32256-B595-2F0B-CBEF-C4E80139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>
            <a:fillRect/>
          </a:stretch>
        </p:blipFill>
        <p:spPr bwMode="auto">
          <a:xfrm>
            <a:off x="5012631" y="1921305"/>
            <a:ext cx="7047830" cy="34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6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20259-A0DA-34A8-0A0A-F305E224A24F}"/>
              </a:ext>
            </a:extLst>
          </p:cNvPr>
          <p:cNvSpPr/>
          <p:nvPr/>
        </p:nvSpPr>
        <p:spPr>
          <a:xfrm>
            <a:off x="4324045" y="525820"/>
            <a:ext cx="7401370" cy="580635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AFDE8-3EEB-AB5C-8F81-AD63EC47FD35}"/>
              </a:ext>
            </a:extLst>
          </p:cNvPr>
          <p:cNvSpPr txBox="1"/>
          <p:nvPr/>
        </p:nvSpPr>
        <p:spPr>
          <a:xfrm>
            <a:off x="5249" y="591611"/>
            <a:ext cx="3760631" cy="580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</a:rPr>
              <a:t>STEP FIVE: </a:t>
            </a:r>
            <a:endParaRPr lang="en-US" sz="2800" dirty="0">
              <a:solidFill>
                <a:schemeClr val="bg1"/>
              </a:solidFill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</a:rPr>
              <a:t>With Reference list completed, select </a:t>
            </a:r>
            <a:r>
              <a:rPr lang="en-US" sz="2800" i="1" dirty="0">
                <a:solidFill>
                  <a:schemeClr val="bg1"/>
                </a:solidFill>
                <a:effectLst/>
              </a:rPr>
              <a:t>Download Reference List</a:t>
            </a:r>
            <a:r>
              <a:rPr lang="en-US" sz="2800" dirty="0">
                <a:solidFill>
                  <a:schemeClr val="bg1"/>
                </a:solidFill>
                <a:effectLst/>
              </a:rPr>
              <a:t> and select where to send your completed reference list.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</a:rPr>
              <a:t>Attach your reference list to your project and share/email/print your completed project.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6B0112-0739-906A-FA3D-35118D06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08" b="2599"/>
          <a:stretch/>
        </p:blipFill>
        <p:spPr bwMode="auto">
          <a:xfrm>
            <a:off x="4641599" y="218604"/>
            <a:ext cx="6553705" cy="6420791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24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38BA-4111-0023-2E23-5DEF3E104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07" y="1922400"/>
            <a:ext cx="3681172" cy="29235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How to l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ocate and access information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E3009D0-11E1-C589-998A-7F9E1529ED6A}"/>
              </a:ext>
            </a:extLst>
          </p:cNvPr>
          <p:cNvSpPr txBox="1"/>
          <p:nvPr/>
        </p:nvSpPr>
        <p:spPr>
          <a:xfrm>
            <a:off x="4404575" y="1067863"/>
            <a:ext cx="7052255" cy="558561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Consider the following when starting to research a topic?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Consider what you already have – class notes, textbooks, etc.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Search the library catalogue for available print resources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Search the internet for available web-based resources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cap="none" spc="0" baseline="0" dirty="0"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With every resource - always ask:  “How current is this?” and “How reliable is the author?”  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cap="none" spc="0" baseline="0" dirty="0">
                <a:uFillTx/>
              </a:rPr>
              <a:t>Use the CRAAP Model to help you to determine this.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cap="none" spc="0" baseline="0" dirty="0"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33A61-D80D-48CB-B19B-1006851D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2" y="140769"/>
            <a:ext cx="4389788" cy="6576462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4A833-6D24-B852-C382-53F326020149}"/>
              </a:ext>
            </a:extLst>
          </p:cNvPr>
          <p:cNvSpPr txBox="1"/>
          <p:nvPr/>
        </p:nvSpPr>
        <p:spPr>
          <a:xfrm>
            <a:off x="5759354" y="2798064"/>
            <a:ext cx="5461095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Apply the CRAAP test for each of your sources to ensure you are using quality sources. </a:t>
            </a:r>
          </a:p>
        </p:txBody>
      </p:sp>
    </p:spTree>
    <p:extLst>
      <p:ext uri="{BB962C8B-B14F-4D97-AF65-F5344CB8AC3E}">
        <p14:creationId xmlns:p14="http://schemas.microsoft.com/office/powerpoint/2010/main" val="39171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2B96-B2DB-4037-B848-5544DBA1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B4F48-D3BA-4435-B02B-B25D1AE79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81" y="2566514"/>
            <a:ext cx="6635709" cy="364110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dirty="0"/>
              <a:t>Other factors to consider: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Errors in spelling and/or grammar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Use of acronyms that are not explained (i.e. IUNC)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Use of quotes from another source – are they taken out of context? </a:t>
            </a:r>
          </a:p>
        </p:txBody>
      </p:sp>
    </p:spTree>
    <p:extLst>
      <p:ext uri="{BB962C8B-B14F-4D97-AF65-F5344CB8AC3E}">
        <p14:creationId xmlns:p14="http://schemas.microsoft.com/office/powerpoint/2010/main" val="187363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9ABD2-FD31-41FC-AB8D-9E2802D1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Evaluating 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2E119-0B2E-4B89-8ED7-18A976CBB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81" y="2552935"/>
            <a:ext cx="6990804" cy="415695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dirty="0"/>
              <a:t>Other factors to consider: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Use of ‘loaded words/phrases’ (i.e. supposedly, hypocrisy, … all people know…, …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Use of absolutes (i.e. always, never, all, none, etc.)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Are the statements fact OR opinion? How can you tell?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128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86D10-3ECC-4031-86F0-EBB14DCF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Evaluating 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2084C-2776-4C51-82EC-0A8E7872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003776"/>
            <a:ext cx="7057858" cy="5535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Other Factors to Consider: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Is the source peer-reviewed?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Reference list is missing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Works are referenced in discussion, but not included in their reference list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What sources are on their reference list? Varied OR limited? Many OR few? Own work?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8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2A26DEA-9B4E-DBB0-2F88-4DDB50568889}"/>
              </a:ext>
            </a:extLst>
          </p:cNvPr>
          <p:cNvSpPr txBox="1"/>
          <p:nvPr/>
        </p:nvSpPr>
        <p:spPr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00" b="0" i="0" u="none" strike="noStrike" kern="1200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rPr>
              <a:t>WHAT IS A SCHOLARLY/PEER REVIEWED ARTICLE?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EAB99B4C-B770-D8F2-0907-C9F151126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943080"/>
              </p:ext>
            </p:extLst>
          </p:nvPr>
        </p:nvGraphicFramePr>
        <p:xfrm>
          <a:off x="588083" y="1886702"/>
          <a:ext cx="110330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B345AF-D891-E1C5-E647-8703A7C7620D}"/>
              </a:ext>
            </a:extLst>
          </p:cNvPr>
          <p:cNvSpPr txBox="1"/>
          <p:nvPr/>
        </p:nvSpPr>
        <p:spPr>
          <a:xfrm>
            <a:off x="1554051" y="1752539"/>
            <a:ext cx="8448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Peer review is a well-accepted indicator of quality scholarship</a:t>
            </a:r>
            <a:r>
              <a:rPr lang="en-US" sz="2200" dirty="0"/>
              <a:t>. </a:t>
            </a:r>
            <a:endParaRPr lang="en-CA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20259-A0DA-34A8-0A0A-F305E224A24F}"/>
              </a:ext>
            </a:extLst>
          </p:cNvPr>
          <p:cNvSpPr/>
          <p:nvPr/>
        </p:nvSpPr>
        <p:spPr>
          <a:xfrm>
            <a:off x="4324045" y="525820"/>
            <a:ext cx="7401370" cy="580635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 lnSpcReduction="1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uFillTx/>
              </a:rPr>
              <a:t>Use a variety of search engines: Google, </a:t>
            </a:r>
            <a:r>
              <a:rPr lang="en-US" sz="3200" b="0" i="0" u="none" strike="noStrike" cap="none" spc="0" baseline="0" dirty="0" err="1">
                <a:uFillTx/>
              </a:rPr>
              <a:t>FireFox</a:t>
            </a:r>
            <a:r>
              <a:rPr lang="en-US" sz="3200" b="0" i="0" u="none" strike="noStrike" cap="none" spc="0" baseline="0" dirty="0">
                <a:uFillTx/>
              </a:rPr>
              <a:t>, Duck </a:t>
            </a:r>
            <a:r>
              <a:rPr lang="en-US" sz="3200" b="0" i="0" u="none" strike="noStrike" cap="none" spc="0" baseline="0" dirty="0" err="1">
                <a:uFillTx/>
              </a:rPr>
              <a:t>Duck</a:t>
            </a:r>
            <a:r>
              <a:rPr lang="en-US" sz="3200" b="0" i="0" u="none" strike="noStrike" cap="none" spc="0" baseline="0" dirty="0">
                <a:uFillTx/>
              </a:rPr>
              <a:t> Go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uFillTx/>
              </a:rPr>
              <a:t>Use </a:t>
            </a:r>
            <a:r>
              <a:rPr lang="en-US" sz="3200" b="0" i="1" u="none" strike="noStrike" cap="none" spc="0" baseline="0" dirty="0">
                <a:uFillTx/>
              </a:rPr>
              <a:t>unique</a:t>
            </a:r>
            <a:r>
              <a:rPr lang="en-US" sz="3200" b="0" i="0" u="none" strike="noStrike" cap="none" spc="0" baseline="0" dirty="0">
                <a:uFillTx/>
              </a:rPr>
              <a:t> terms that are </a:t>
            </a:r>
            <a:r>
              <a:rPr lang="en-US" sz="3200" b="0" i="1" u="none" strike="noStrike" cap="none" spc="0" baseline="0" dirty="0">
                <a:uFillTx/>
              </a:rPr>
              <a:t>specific</a:t>
            </a:r>
            <a:r>
              <a:rPr lang="en-US" sz="3200" b="0" i="0" u="none" strike="noStrike" cap="none" spc="0" baseline="0" dirty="0">
                <a:uFillTx/>
              </a:rPr>
              <a:t> to the subject you are researching.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uFillTx/>
              </a:rPr>
              <a:t>Use the ‘Advanced’ search settings. 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uFillTx/>
              </a:rPr>
              <a:t>Use multiple tabs for your search process so you can easily flip back and forth between them.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uFillTx/>
              </a:rPr>
              <a:t>Have your chosen citation generator open in a separate tab, so each time you find a website that is useful you can add it to your list of citations.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AFDE8-3EEB-AB5C-8F81-AD63EC47FD35}"/>
              </a:ext>
            </a:extLst>
          </p:cNvPr>
          <p:cNvSpPr txBox="1"/>
          <p:nvPr/>
        </p:nvSpPr>
        <p:spPr>
          <a:xfrm>
            <a:off x="217891" y="2086800"/>
            <a:ext cx="3760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Helpful hints when searching online</a:t>
            </a:r>
            <a:endParaRPr lang="en-CA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DD31BCC9-4D74-1528-7213-8FD98037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6" y="1551697"/>
            <a:ext cx="5704033" cy="4830473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  <a:noFill/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AEE92-8A9C-502A-E7A2-5358C1672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56" y="275516"/>
            <a:ext cx="5130798" cy="1000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Search Strategies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6820F-1B84-5C5E-2196-37A1A91D7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3028" y="1550592"/>
            <a:ext cx="5130798" cy="4831050"/>
          </a:xfrm>
        </p:spPr>
        <p:txBody>
          <a:bodyPr>
            <a:normAutofit lnSpcReduction="10000"/>
          </a:bodyPr>
          <a:lstStyle/>
          <a:p>
            <a:pPr marR="0" lvl="0" algn="l" defTabSz="914400" rtl="0" fontAlgn="auto" hangingPunct="1">
              <a:spcBef>
                <a:spcPts val="0"/>
              </a:spcBef>
              <a:spcAft>
                <a:spcPts val="600"/>
              </a:spcAft>
              <a:buSzPct val="12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Another Strategy … the use of “around”</a:t>
            </a:r>
          </a:p>
          <a:p>
            <a:pPr lvl="1" indent="-228600" algn="l">
              <a:spcBef>
                <a:spcPts val="0"/>
              </a:spcBef>
              <a:spcAft>
                <a:spcPts val="600"/>
              </a:spcAft>
              <a:buSzPct val="12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Using </a:t>
            </a:r>
            <a:r>
              <a:rPr lang="en-US" sz="2800" b="0" i="1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around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 in your search will ensure that the terms you are searching for show up within the designated number of words.</a:t>
            </a:r>
          </a:p>
          <a:p>
            <a:pPr lvl="1" indent="-228600" algn="l">
              <a:spcBef>
                <a:spcPts val="0"/>
              </a:spcBef>
              <a:spcAft>
                <a:spcPts val="600"/>
              </a:spcAft>
              <a:buSzPct val="12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Tw Cen MT"/>
              </a:rPr>
              <a:t>Eg.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 “Kennedy” around 10 “moon”</a:t>
            </a:r>
          </a:p>
          <a:p>
            <a:pPr lvl="1" indent="-228600" algn="l">
              <a:spcBef>
                <a:spcPts val="0"/>
              </a:spcBef>
              <a:spcAft>
                <a:spcPts val="600"/>
              </a:spcAft>
              <a:buSzPct val="12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All search results will have the terms Kennedy and moon within 10 words of each other.</a:t>
            </a:r>
          </a:p>
          <a:p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7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776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Office Theme</vt:lpstr>
      <vt:lpstr>Life Science 11</vt:lpstr>
      <vt:lpstr>How to locate and access information</vt:lpstr>
      <vt:lpstr>PowerPoint Presentation</vt:lpstr>
      <vt:lpstr>Evaluating Sources</vt:lpstr>
      <vt:lpstr>Evaluating Sources </vt:lpstr>
      <vt:lpstr>Evaluating Sources</vt:lpstr>
      <vt:lpstr>PowerPoint Presentation</vt:lpstr>
      <vt:lpstr>PowerPoint Presentation</vt:lpstr>
      <vt:lpstr>Search Strategies</vt:lpstr>
      <vt:lpstr>Citation Generator – wwwmybib.com</vt:lpstr>
      <vt:lpstr>STEP TWO:  *  Select which style of citation: APA 7 for sciences *  Select the type of source: Website, Book, Journal, etc. *  Copy and paste OR enter the requested information for your selected source – i.e. web address, title, title of article, etc.  Then enter SEARCH.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 11</dc:title>
  <dc:creator>Wells, Cherrie</dc:creator>
  <cp:lastModifiedBy>Sharp, Jennifer</cp:lastModifiedBy>
  <cp:revision>2</cp:revision>
  <dcterms:created xsi:type="dcterms:W3CDTF">2023-10-12T19:23:21Z</dcterms:created>
  <dcterms:modified xsi:type="dcterms:W3CDTF">2023-10-13T18:17:52Z</dcterms:modified>
</cp:coreProperties>
</file>