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3BB59-11D7-45ED-80A8-AAD6FB9B3E4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1DB1A-D6A8-4363-BCC2-05C358218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base">
              <a:spcBef>
                <a:spcPts val="2000"/>
              </a:spcBef>
              <a:spcAft>
                <a:spcPct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611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822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102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10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8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480459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25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25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68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56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058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529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white"/>
                </a:solidFill>
              </a:rPr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369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pitchFamily="34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-48RVaqZc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LI1Gfb0yn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9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3564" y="1447800"/>
            <a:ext cx="4530436" cy="149626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Recombinant DNA Technology</a:t>
            </a:r>
          </a:p>
        </p:txBody>
      </p:sp>
    </p:spTree>
    <p:extLst>
      <p:ext uri="{BB962C8B-B14F-4D97-AF65-F5344CB8AC3E}">
        <p14:creationId xmlns:p14="http://schemas.microsoft.com/office/powerpoint/2010/main" val="223879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304800"/>
            <a:ext cx="8613775" cy="6442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200" b="1">
                <a:latin typeface="Arial" pitchFamily="34" charset="0"/>
              </a:rPr>
              <a:t>Recombinant DNA Technology</a:t>
            </a:r>
          </a:p>
          <a:p>
            <a:pPr lvl="1" eaLnBrk="1" hangingPunct="1"/>
            <a:r>
              <a:rPr lang="en-US" altLang="en-US" sz="2800">
                <a:latin typeface="Arial" pitchFamily="34" charset="0"/>
              </a:rPr>
              <a:t>Some bacterial chromosomes are rings (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plasmid</a:t>
            </a:r>
            <a:r>
              <a:rPr lang="en-US" altLang="en-US" sz="2800">
                <a:latin typeface="Arial" pitchFamily="34" charset="0"/>
              </a:rPr>
              <a:t>)</a:t>
            </a:r>
          </a:p>
          <a:p>
            <a:pPr lvl="1" eaLnBrk="1" hangingPunct="1"/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restriction enzymes </a:t>
            </a:r>
            <a:r>
              <a:rPr lang="en-US" altLang="en-US" sz="2800">
                <a:latin typeface="Arial" pitchFamily="34" charset="0"/>
              </a:rPr>
              <a:t>break this ring </a:t>
            </a:r>
          </a:p>
          <a:p>
            <a:pPr lvl="1" eaLnBrk="1" hangingPunct="1"/>
            <a:r>
              <a:rPr lang="en-US" altLang="en-US" sz="2800">
                <a:latin typeface="Arial" pitchFamily="34" charset="0"/>
              </a:rPr>
              <a:t>add in another organism’s chromosomes</a:t>
            </a:r>
          </a:p>
          <a:p>
            <a:pPr lvl="1" eaLnBrk="1" hangingPunct="1"/>
            <a:r>
              <a:rPr lang="en-US" altLang="en-US" sz="2800">
                <a:latin typeface="Arial" pitchFamily="34" charset="0"/>
              </a:rPr>
              <a:t>DNA fragments are joined together (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ligation</a:t>
            </a:r>
            <a:r>
              <a:rPr lang="en-US" altLang="en-US" sz="2800">
                <a:latin typeface="Arial" pitchFamily="34" charset="0"/>
              </a:rPr>
              <a:t>)</a:t>
            </a:r>
          </a:p>
          <a:p>
            <a:pPr lvl="1" eaLnBrk="1" hangingPunct="1"/>
            <a:r>
              <a:rPr lang="en-US" altLang="en-US" sz="2800">
                <a:latin typeface="Arial" pitchFamily="34" charset="0"/>
              </a:rPr>
              <a:t>Placed into a bacterium</a:t>
            </a:r>
          </a:p>
          <a:p>
            <a:pPr lvl="1" eaLnBrk="1" hangingPunct="1"/>
            <a:r>
              <a:rPr lang="en-US" altLang="en-US" sz="2800">
                <a:latin typeface="Arial" pitchFamily="34" charset="0"/>
              </a:rPr>
              <a:t>the chromosome is replicated perfectly &amp; passed on to new generations</a:t>
            </a:r>
          </a:p>
          <a:p>
            <a:pPr lvl="1" eaLnBrk="1" hangingPunct="1"/>
            <a:r>
              <a:rPr lang="en-US" altLang="en-US" sz="2800">
                <a:latin typeface="Arial" pitchFamily="34" charset="0"/>
              </a:rPr>
              <a:t>So you can acquire many copies of the desired genes</a:t>
            </a:r>
          </a:p>
          <a:p>
            <a:pPr lvl="2" eaLnBrk="1" hangingPunct="1"/>
            <a:endParaRPr lang="en-US" altLang="en-US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8515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0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54000"/>
            <a:ext cx="8890000" cy="66040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</a:rPr>
              <a:t>Applications include: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</a:rPr>
              <a:t>Synthesizing human insulin, HGH (human growth hormone), blood clotting factor VIII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</a:rPr>
              <a:t>Developing hepatitis B vaccine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</a:rPr>
              <a:t>Production of antigens to aid in diagnosis of viral diseases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</a:rPr>
              <a:t>Herbicide-resistant crops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</a:rPr>
              <a:t>Insect-resistant crops</a:t>
            </a: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3743325"/>
            <a:ext cx="4238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27000" y="3397250"/>
            <a:ext cx="4778375" cy="3786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03225"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marL="403225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NOTE: This is not the type of cloning that resulted in Dolly (reproductive cloning) or clones human embryos (therapeutic cloning) which is a controversial area of stem cell research.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Copyright Pearson Prentice Hall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3" y="152400"/>
            <a:ext cx="8917837" cy="65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0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prstClr val="white"/>
                </a:solidFill>
                <a:latin typeface="Arial" pitchFamily="34" charset="0"/>
              </a:rPr>
              <a:t>Copyright Pearson Prentice Hall</a:t>
            </a:r>
          </a:p>
        </p:txBody>
      </p:sp>
      <p:pic>
        <p:nvPicPr>
          <p:cNvPr id="39940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80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135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News Gothic MT</vt:lpstr>
      <vt:lpstr>Wingdings 2</vt:lpstr>
      <vt:lpstr>Breeze</vt:lpstr>
      <vt:lpstr>Recombinant DNA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Recombinant DNA Technology</dc:title>
  <dc:creator>Sharp, Jennifer</dc:creator>
  <cp:lastModifiedBy>Sharp, Jennifer</cp:lastModifiedBy>
  <cp:revision>6</cp:revision>
  <dcterms:created xsi:type="dcterms:W3CDTF">2015-04-20T22:10:25Z</dcterms:created>
  <dcterms:modified xsi:type="dcterms:W3CDTF">2020-05-26T19:47:23Z</dcterms:modified>
</cp:coreProperties>
</file>