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December 10,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December 10,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December 10,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December 10,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December 10,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December 10,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December 10,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December 10,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December 10,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December 10,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OB0P3mx_lx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20035" y="3721473"/>
            <a:ext cx="3743928" cy="1581150"/>
          </a:xfrm>
        </p:spPr>
        <p:txBody>
          <a:bodyPr/>
          <a:lstStyle/>
          <a:p>
            <a:r>
              <a:rPr lang="en-US" dirty="0"/>
              <a:t>Phylum </a:t>
            </a:r>
            <a:r>
              <a:rPr lang="en-US" dirty="0" err="1"/>
              <a:t>Tracheophyta</a:t>
            </a:r>
            <a:endParaRPr lang="en-US" dirty="0"/>
          </a:p>
          <a:p>
            <a:r>
              <a:rPr lang="en-US" dirty="0"/>
              <a:t>Class </a:t>
            </a:r>
            <a:r>
              <a:rPr lang="en-US" dirty="0" err="1"/>
              <a:t>Angiospermae</a:t>
            </a:r>
            <a:endParaRPr lang="en-US" dirty="0"/>
          </a:p>
          <a:p>
            <a:r>
              <a:rPr lang="en-US" dirty="0"/>
              <a:t>pp. </a:t>
            </a:r>
            <a:r>
              <a:rPr lang="en-US"/>
              <a:t>466-485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Angiosperms – Flowering plants</a:t>
            </a:r>
          </a:p>
        </p:txBody>
      </p:sp>
    </p:spTree>
    <p:extLst>
      <p:ext uri="{BB962C8B-B14F-4D97-AF65-F5344CB8AC3E}">
        <p14:creationId xmlns:p14="http://schemas.microsoft.com/office/powerpoint/2010/main" val="94410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435006"/>
            <a:ext cx="8595360" cy="5801202"/>
          </a:xfrm>
        </p:spPr>
        <p:txBody>
          <a:bodyPr/>
          <a:lstStyle/>
          <a:p>
            <a:pPr marL="0" lvl="0" indent="0">
              <a:buClr>
                <a:srgbClr val="61625E"/>
              </a:buClr>
              <a:buNone/>
            </a:pPr>
            <a:r>
              <a:rPr lang="en-US" dirty="0">
                <a:solidFill>
                  <a:srgbClr val="48231E"/>
                </a:solidFill>
              </a:rPr>
              <a:t>  Methods</a:t>
            </a:r>
          </a:p>
          <a:p>
            <a:pPr marL="173038" lvl="1" indent="0">
              <a:buClr>
                <a:srgbClr val="61625E"/>
              </a:buClr>
              <a:buNone/>
            </a:pPr>
            <a:r>
              <a:rPr lang="en-US" dirty="0">
                <a:solidFill>
                  <a:srgbClr val="48231E"/>
                </a:solidFill>
              </a:rPr>
              <a:t>	a) wind</a:t>
            </a:r>
          </a:p>
          <a:p>
            <a:pPr marL="173038" lvl="1" indent="0">
              <a:buClr>
                <a:srgbClr val="61625E"/>
              </a:buClr>
              <a:buNone/>
            </a:pPr>
            <a:r>
              <a:rPr lang="en-US" dirty="0">
                <a:solidFill>
                  <a:srgbClr val="48231E"/>
                </a:solidFill>
              </a:rPr>
              <a:t>	b) mechanical “explosion”</a:t>
            </a:r>
          </a:p>
          <a:p>
            <a:pPr marL="173038" lvl="1" indent="0">
              <a:buClr>
                <a:srgbClr val="61625E"/>
              </a:buClr>
              <a:buNone/>
            </a:pPr>
            <a:r>
              <a:rPr lang="en-US" dirty="0">
                <a:solidFill>
                  <a:srgbClr val="48231E"/>
                </a:solidFill>
              </a:rPr>
              <a:t>	c) animals via barbs</a:t>
            </a:r>
          </a:p>
          <a:p>
            <a:pPr marL="173038" lvl="1" indent="0">
              <a:buClr>
                <a:srgbClr val="61625E"/>
              </a:buClr>
              <a:buNone/>
            </a:pPr>
            <a:r>
              <a:rPr lang="en-US" dirty="0">
                <a:solidFill>
                  <a:srgbClr val="48231E"/>
                </a:solidFill>
              </a:rPr>
              <a:t>	d) animals via fruit consumption</a:t>
            </a:r>
          </a:p>
          <a:p>
            <a:pPr marL="173038" lvl="1" indent="0">
              <a:buClr>
                <a:srgbClr val="61625E"/>
              </a:buClr>
              <a:buNone/>
            </a:pPr>
            <a:r>
              <a:rPr lang="en-US" dirty="0">
                <a:solidFill>
                  <a:srgbClr val="48231E"/>
                </a:solidFill>
              </a:rPr>
              <a:t>	e) water</a:t>
            </a:r>
          </a:p>
          <a:p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02" y="2630009"/>
            <a:ext cx="5479518" cy="368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99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80395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3200" dirty="0"/>
              <a:t>All angiosperms reproduce sexually through flowers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547204"/>
            <a:ext cx="635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2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1576" y="312472"/>
            <a:ext cx="8668104" cy="34213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2. All angiosperms have seeds</a:t>
            </a:r>
          </a:p>
          <a:p>
            <a:pPr marL="630238" lvl="1" indent="-457200">
              <a:buFont typeface="Lucida Grande"/>
              <a:buChar char="-"/>
            </a:pPr>
            <a:r>
              <a:rPr lang="en-US" sz="2800" dirty="0"/>
              <a:t>Unlike gymnosperms, seeds are contained within a protective wall</a:t>
            </a:r>
          </a:p>
          <a:p>
            <a:pPr marL="630238" lvl="1" indent="-457200">
              <a:buFont typeface="Lucida Grande"/>
              <a:buChar char="-"/>
            </a:pPr>
            <a:r>
              <a:rPr lang="en-US" sz="2800" dirty="0"/>
              <a:t>The protective wall becomes a fruit</a:t>
            </a:r>
          </a:p>
          <a:p>
            <a:pPr marL="630238" lvl="1" indent="-457200">
              <a:buFont typeface="Lucida Grande"/>
              <a:buChar char="-"/>
            </a:pPr>
            <a:r>
              <a:rPr lang="en-US" sz="2800" dirty="0"/>
              <a:t>Seeds provide nourishment &amp; protection to the embryo</a:t>
            </a:r>
          </a:p>
          <a:p>
            <a:pPr marL="630238" lvl="1" indent="-457200">
              <a:buFont typeface="Lucida Grande"/>
              <a:buChar char="-"/>
            </a:pPr>
            <a:r>
              <a:rPr lang="en-US" sz="2800" dirty="0"/>
              <a:t>Have 1 or 2 seed leaves (= cotyledons)</a:t>
            </a:r>
          </a:p>
          <a:p>
            <a:pPr marL="630238" lvl="1" indent="-457200">
              <a:buFont typeface="Lucida Grande"/>
              <a:buChar char="-"/>
            </a:pPr>
            <a:r>
              <a:rPr lang="en-US" sz="2800" dirty="0"/>
              <a:t>Cotyledons store food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91" y="3653162"/>
            <a:ext cx="5130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62073"/>
            <a:ext cx="8595360" cy="59741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sz="3200" dirty="0"/>
              <a:t>All angiosperms can be divided into 2 subclasses: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/>
              <a:t>a) </a:t>
            </a:r>
            <a:r>
              <a:rPr lang="en-US" sz="2800" dirty="0" err="1"/>
              <a:t>monocotyledonae</a:t>
            </a:r>
            <a:r>
              <a:rPr lang="en-US" sz="2800" dirty="0"/>
              <a:t> (monocots for short)</a:t>
            </a:r>
          </a:p>
          <a:p>
            <a:pPr marL="0" indent="0">
              <a:buNone/>
            </a:pPr>
            <a:r>
              <a:rPr lang="en-US" sz="2800" dirty="0"/>
              <a:t>	b) </a:t>
            </a:r>
            <a:r>
              <a:rPr lang="en-US" sz="2800" dirty="0" err="1"/>
              <a:t>dicotyledonae</a:t>
            </a:r>
            <a:r>
              <a:rPr lang="en-US" sz="2800" dirty="0"/>
              <a:t> (dicots for short)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8" y="2569626"/>
            <a:ext cx="7773282" cy="42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Flower Pollination: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870012"/>
            <a:ext cx="6028826" cy="536619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By wind (ex. Grasses</a:t>
            </a:r>
            <a:r>
              <a:rPr lang="en-US" sz="3200" dirty="0"/>
              <a:t>)</a:t>
            </a:r>
          </a:p>
          <a:p>
            <a:pPr marL="515938" lvl="1" indent="-342900"/>
            <a:r>
              <a:rPr lang="en-US" sz="2400" dirty="0"/>
              <a:t>Pollen grains fall off easily</a:t>
            </a:r>
          </a:p>
          <a:p>
            <a:pPr marL="515938" lvl="1" indent="-342900"/>
            <a:r>
              <a:rPr lang="en-US" sz="2400" dirty="0"/>
              <a:t>Often have small, simple flowers with little or no fragrance</a:t>
            </a:r>
          </a:p>
          <a:p>
            <a:pPr marL="515938" lvl="1" indent="-342900"/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By animals (= vector pollination)</a:t>
            </a:r>
          </a:p>
          <a:p>
            <a:pPr marL="630238" lvl="1" indent="-457200"/>
            <a:r>
              <a:rPr lang="en-US" sz="2400" dirty="0"/>
              <a:t>Plants provide food (pollen and/or nectar)</a:t>
            </a:r>
          </a:p>
          <a:p>
            <a:pPr marL="630238" lvl="1" indent="-457200"/>
            <a:r>
              <a:rPr lang="en-US" sz="2400" dirty="0"/>
              <a:t>Very efficient &amp; common</a:t>
            </a:r>
          </a:p>
          <a:p>
            <a:pPr marL="630238" lvl="1" indent="-457200"/>
            <a:r>
              <a:rPr lang="en-US" sz="2400" dirty="0"/>
              <a:t>Co-evolutionary relationship between vector &amp; plant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53" y="4767309"/>
            <a:ext cx="2808866" cy="187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74" y="1838695"/>
            <a:ext cx="2147305" cy="292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44" y="103018"/>
            <a:ext cx="2610035" cy="18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7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Co-evolutionary Relationships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Bees have excellent eyesight so flowers are brightly </a:t>
            </a:r>
            <a:r>
              <a:rPr lang="en-US" dirty="0" err="1"/>
              <a:t>coloured</a:t>
            </a:r>
            <a:r>
              <a:rPr lang="en-US" dirty="0"/>
              <a:t> &amp; having “landing strip” patterns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312"/>
            <a:ext cx="4566538" cy="2527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15" y="3175115"/>
            <a:ext cx="4813093" cy="28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60235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Moths are nocturnal, have poor eye-sight &amp; excellent sense of smell so flowers are </a:t>
            </a:r>
          </a:p>
          <a:p>
            <a:pPr marL="515938" lvl="1" indent="-342900"/>
            <a:r>
              <a:rPr lang="en-US" dirty="0"/>
              <a:t>plain white </a:t>
            </a:r>
          </a:p>
          <a:p>
            <a:pPr marL="515938" lvl="1" indent="-342900"/>
            <a:r>
              <a:rPr lang="en-US" dirty="0"/>
              <a:t>Have an intense </a:t>
            </a:r>
            <a:r>
              <a:rPr lang="en-US" dirty="0" err="1"/>
              <a:t>odour</a:t>
            </a:r>
            <a:r>
              <a:rPr lang="en-US" dirty="0"/>
              <a:t> at night</a:t>
            </a:r>
          </a:p>
          <a:p>
            <a:pPr marL="515938" lvl="1" indent="-342900"/>
            <a:r>
              <a:rPr lang="en-US" dirty="0"/>
              <a:t>No landing strip because moths hover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11" y="2332767"/>
            <a:ext cx="5724624" cy="42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342711"/>
            <a:ext cx="8595360" cy="58934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Flies lay their eggs on dead animals so flowers smell like rotting meat.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Birds have poor sense of smell but see red &amp; orange especially well so flowers are bright orange &amp; red with no fragrance.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87" y="882933"/>
            <a:ext cx="1847985" cy="2423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272" y="882932"/>
            <a:ext cx="3635381" cy="2423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" y="1582518"/>
            <a:ext cx="168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Starfish flower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8653" y="1542198"/>
            <a:ext cx="16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Corpse flower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217" y="4354445"/>
            <a:ext cx="1502743" cy="2322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960" y="4354445"/>
            <a:ext cx="3387082" cy="230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042" y="4354444"/>
            <a:ext cx="1542550" cy="232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Seed Dispersal: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805" y="997894"/>
            <a:ext cx="8593455" cy="52383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= the process of distributing seeds away from parent plants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Advantages</a:t>
            </a:r>
          </a:p>
          <a:p>
            <a:pPr marL="0" indent="0">
              <a:buNone/>
            </a:pPr>
            <a:r>
              <a:rPr lang="en-US" dirty="0"/>
              <a:t>	a) distance apart means less competition for resources</a:t>
            </a:r>
          </a:p>
          <a:p>
            <a:pPr marL="0" indent="0">
              <a:buNone/>
            </a:pPr>
            <a:r>
              <a:rPr lang="en-US" dirty="0"/>
              <a:t>	b) allows for colonization of new environments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3058"/>
            <a:ext cx="3933882" cy="23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917" y="3833060"/>
            <a:ext cx="3107183" cy="232738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78" y="3833060"/>
            <a:ext cx="3103182" cy="23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1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147</TotalTime>
  <Words>308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Candara</vt:lpstr>
      <vt:lpstr>Lucida Grande</vt:lpstr>
      <vt:lpstr>SOHO</vt:lpstr>
      <vt:lpstr>Angiosperms – Flowering plants</vt:lpstr>
      <vt:lpstr>PowerPoint Presentation</vt:lpstr>
      <vt:lpstr>PowerPoint Presentation</vt:lpstr>
      <vt:lpstr>PowerPoint Presentation</vt:lpstr>
      <vt:lpstr>Flower Pollination: </vt:lpstr>
      <vt:lpstr>Examples of Co-evolutionary Relationships </vt:lpstr>
      <vt:lpstr>PowerPoint Presentation</vt:lpstr>
      <vt:lpstr>PowerPoint Presentation</vt:lpstr>
      <vt:lpstr>Seed Dispersal: </vt:lpstr>
      <vt:lpstr>PowerPoint Presentation</vt:lpstr>
    </vt:vector>
  </TitlesOfParts>
  <Company>SD 67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Angiosperms – Flowering plants</dc:title>
  <dc:creator>Christopher Sharp</dc:creator>
  <cp:lastModifiedBy>Sharp, Jennifer</cp:lastModifiedBy>
  <cp:revision>11</cp:revision>
  <dcterms:created xsi:type="dcterms:W3CDTF">2014-12-19T04:25:12Z</dcterms:created>
  <dcterms:modified xsi:type="dcterms:W3CDTF">2019-12-11T00:11:43Z</dcterms:modified>
</cp:coreProperties>
</file>