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65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294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May 22, 2019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May 22,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May 22,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May 22,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May 22,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May 22,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May 22,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May 22,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May 22,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May 22, 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May 22,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May 22,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Gymnosperms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45178" y="4421080"/>
            <a:ext cx="1897989" cy="1260629"/>
          </a:xfrm>
        </p:spPr>
        <p:txBody>
          <a:bodyPr/>
          <a:lstStyle/>
          <a:p>
            <a:r>
              <a:rPr lang="en-US" dirty="0" smtClean="0"/>
              <a:t>pp. 467-475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092" y="0"/>
            <a:ext cx="4578783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7432" y="94810"/>
            <a:ext cx="3126661" cy="206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73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468" y="758283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Phylum </a:t>
            </a:r>
            <a:r>
              <a:rPr lang="en-US" dirty="0" err="1" smtClean="0"/>
              <a:t>Tracheophyta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468" y="1590633"/>
            <a:ext cx="7590551" cy="4605137"/>
          </a:xfrm>
        </p:spPr>
        <p:txBody>
          <a:bodyPr>
            <a:noAutofit/>
          </a:bodyPr>
          <a:lstStyle/>
          <a:p>
            <a:r>
              <a:rPr lang="en-US" sz="3200" dirty="0" smtClean="0"/>
              <a:t>Vascular plants</a:t>
            </a:r>
          </a:p>
          <a:p>
            <a:r>
              <a:rPr lang="en-US" sz="3200" dirty="0" smtClean="0"/>
              <a:t>Three </a:t>
            </a:r>
            <a:r>
              <a:rPr lang="en-US" sz="3200" dirty="0"/>
              <a:t>major classes:</a:t>
            </a:r>
          </a:p>
          <a:p>
            <a:pPr marL="822960" lvl="1" indent="-457200">
              <a:buFont typeface="+mj-lt"/>
              <a:buAutoNum type="alphaUcPeriod"/>
            </a:pPr>
            <a:r>
              <a:rPr lang="en-US" sz="2800" dirty="0" smtClean="0"/>
              <a:t>Class </a:t>
            </a:r>
            <a:r>
              <a:rPr lang="en-US" sz="2800" dirty="0" err="1"/>
              <a:t>Filicineae</a:t>
            </a:r>
            <a:r>
              <a:rPr lang="en-US" sz="2800" dirty="0"/>
              <a:t> - the </a:t>
            </a:r>
            <a:r>
              <a:rPr lang="en-US" sz="2800" dirty="0" smtClean="0"/>
              <a:t>ferns</a:t>
            </a:r>
          </a:p>
          <a:p>
            <a:pPr marL="822960" lvl="1" indent="-457200">
              <a:buFont typeface="+mj-lt"/>
              <a:buAutoNum type="alphaUcPeriod"/>
            </a:pPr>
            <a:r>
              <a:rPr lang="en-US" sz="2800" dirty="0" smtClean="0"/>
              <a:t>Class </a:t>
            </a:r>
            <a:r>
              <a:rPr lang="en-US" sz="2800" dirty="0" err="1"/>
              <a:t>Gymnospermae</a:t>
            </a:r>
            <a:r>
              <a:rPr lang="en-US" sz="2800" dirty="0"/>
              <a:t> - plants which bear seeds not enclosed in an </a:t>
            </a:r>
            <a:r>
              <a:rPr lang="en-US" sz="2800" dirty="0" smtClean="0"/>
              <a:t>ovary</a:t>
            </a:r>
          </a:p>
          <a:p>
            <a:pPr marL="822960" lvl="1" indent="-457200">
              <a:buFont typeface="+mj-lt"/>
              <a:buAutoNum type="alphaUcPeriod"/>
            </a:pPr>
            <a:r>
              <a:rPr lang="en-US" sz="2800" dirty="0" smtClean="0"/>
              <a:t>Class </a:t>
            </a:r>
            <a:r>
              <a:rPr lang="en-US" sz="2800" dirty="0" err="1"/>
              <a:t>Angiospermae</a:t>
            </a:r>
            <a:r>
              <a:rPr lang="en-US" sz="2800" dirty="0"/>
              <a:t> - plants which bear seeds enclosed in an ovary (flowering plants)</a:t>
            </a:r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1423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152" y="707477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Gymnosperms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9" y="1374404"/>
            <a:ext cx="6777317" cy="3508977"/>
          </a:xfrm>
        </p:spPr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gymno</a:t>
            </a:r>
            <a:r>
              <a:rPr lang="en-US" dirty="0" smtClean="0"/>
              <a:t>” = naked</a:t>
            </a:r>
          </a:p>
          <a:p>
            <a:r>
              <a:rPr lang="en-US" dirty="0" smtClean="0"/>
              <a:t>“sperm” = seed</a:t>
            </a:r>
          </a:p>
          <a:p>
            <a:r>
              <a:rPr lang="en-US" dirty="0" smtClean="0"/>
              <a:t> Seeds are exposed on </a:t>
            </a:r>
            <a:r>
              <a:rPr lang="en-US" u="sng" dirty="0" smtClean="0"/>
              <a:t>scales</a:t>
            </a:r>
            <a:r>
              <a:rPr lang="en-US" dirty="0" smtClean="0"/>
              <a:t> of a cone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132" y="2848479"/>
            <a:ext cx="4918958" cy="382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87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63075" cy="709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2345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2619" y="2398776"/>
            <a:ext cx="4147360" cy="33289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01" y="581480"/>
            <a:ext cx="7452433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Adaptations to very cold &amp; very dry climates: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63" y="1779675"/>
            <a:ext cx="8082385" cy="4843294"/>
          </a:xfrm>
        </p:spPr>
        <p:txBody>
          <a:bodyPr>
            <a:normAutofit lnSpcReduction="10000"/>
          </a:bodyPr>
          <a:lstStyle/>
          <a:p>
            <a:pPr marL="525780" indent="-457200">
              <a:buAutoNum type="arabicPeriod"/>
            </a:pPr>
            <a:r>
              <a:rPr lang="en-US" dirty="0" smtClean="0"/>
              <a:t>Alternation of generations</a:t>
            </a:r>
          </a:p>
          <a:p>
            <a:pPr lvl="1"/>
            <a:r>
              <a:rPr lang="en-US" dirty="0" smtClean="0"/>
              <a:t>Haploid gametophyte dependent on diploid sporophyte</a:t>
            </a:r>
          </a:p>
          <a:p>
            <a:pPr marL="365760" lvl="1" indent="0">
              <a:buNone/>
            </a:pPr>
            <a:endParaRPr lang="en-US" dirty="0" smtClean="0"/>
          </a:p>
          <a:p>
            <a:pPr marL="365760" lvl="1" indent="0">
              <a:buNone/>
            </a:pPr>
            <a:endParaRPr lang="en-US" dirty="0" smtClean="0"/>
          </a:p>
          <a:p>
            <a:pPr marL="365760" lvl="1" indent="0">
              <a:buNone/>
            </a:pPr>
            <a:endParaRPr lang="en-US" dirty="0"/>
          </a:p>
          <a:p>
            <a:pPr marL="365760" lvl="1" indent="0">
              <a:buNone/>
            </a:pPr>
            <a:endParaRPr lang="en-US" dirty="0" smtClean="0"/>
          </a:p>
          <a:p>
            <a:pPr marL="365760" lvl="1" indent="0">
              <a:buNone/>
            </a:pPr>
            <a:endParaRPr lang="en-US" dirty="0"/>
          </a:p>
          <a:p>
            <a:pPr marL="365760" lvl="1" indent="0">
              <a:buNone/>
            </a:pPr>
            <a:endParaRPr lang="en-US" dirty="0" smtClean="0"/>
          </a:p>
          <a:p>
            <a:pPr marL="365760" lvl="1" indent="0">
              <a:buNone/>
            </a:pPr>
            <a:endParaRPr lang="en-US" dirty="0" smtClean="0"/>
          </a:p>
          <a:p>
            <a:pPr marL="365760" lvl="1" indent="0">
              <a:buNone/>
            </a:pPr>
            <a:endParaRPr lang="en-US" dirty="0"/>
          </a:p>
          <a:p>
            <a:pPr marL="365760" lvl="1" indent="0">
              <a:buNone/>
            </a:pPr>
            <a:r>
              <a:rPr lang="en-US" dirty="0" smtClean="0"/>
              <a:t>So, gametophytes do NOT require moist environments to survive or reproduce!!</a:t>
            </a:r>
          </a:p>
          <a:p>
            <a:pPr lvl="1"/>
            <a:endParaRPr lang="en-US" dirty="0"/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45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4288" y="795316"/>
            <a:ext cx="7166521" cy="5836596"/>
          </a:xfrm>
        </p:spPr>
        <p:txBody>
          <a:bodyPr/>
          <a:lstStyle/>
          <a:p>
            <a:pPr marL="525780" indent="-457200">
              <a:buFont typeface="+mj-lt"/>
              <a:buAutoNum type="arabicPeriod" startAt="2"/>
            </a:pPr>
            <a:r>
              <a:rPr lang="en-US" dirty="0" smtClean="0"/>
              <a:t>Needles</a:t>
            </a:r>
          </a:p>
          <a:p>
            <a:pPr lvl="1"/>
            <a:r>
              <a:rPr lang="en-US" dirty="0" smtClean="0"/>
              <a:t>Modified leaves</a:t>
            </a:r>
          </a:p>
          <a:p>
            <a:pPr lvl="1"/>
            <a:r>
              <a:rPr lang="en-US" dirty="0" smtClean="0"/>
              <a:t>Have less surface area</a:t>
            </a:r>
          </a:p>
          <a:p>
            <a:pPr lvl="1"/>
            <a:r>
              <a:rPr lang="en-US" dirty="0" smtClean="0"/>
              <a:t>Have waxy cuticle</a:t>
            </a:r>
          </a:p>
          <a:p>
            <a:pPr marL="365760" lvl="1" indent="0">
              <a:buNone/>
            </a:pPr>
            <a:endParaRPr lang="en-US" dirty="0" smtClean="0"/>
          </a:p>
          <a:p>
            <a:pPr marL="365760" lvl="1" indent="0">
              <a:buNone/>
            </a:pPr>
            <a:endParaRPr lang="en-US" dirty="0"/>
          </a:p>
          <a:p>
            <a:pPr marL="365760" lvl="1" indent="0">
              <a:buNone/>
            </a:pPr>
            <a:endParaRPr lang="en-US" dirty="0" smtClean="0"/>
          </a:p>
          <a:p>
            <a:pPr marL="365760" lvl="1" indent="0">
              <a:buNone/>
            </a:pPr>
            <a:endParaRPr lang="en-US" dirty="0"/>
          </a:p>
          <a:p>
            <a:pPr marL="365760" lvl="1" indent="0">
              <a:buNone/>
            </a:pPr>
            <a:endParaRPr lang="en-US" dirty="0" smtClean="0"/>
          </a:p>
          <a:p>
            <a:pPr marL="365760" lvl="1" indent="0">
              <a:buNone/>
            </a:pPr>
            <a:endParaRPr lang="en-US" dirty="0"/>
          </a:p>
          <a:p>
            <a:pPr marL="365760" lvl="1" indent="0">
              <a:buNone/>
            </a:pPr>
            <a:endParaRPr lang="en-US" dirty="0" smtClean="0"/>
          </a:p>
          <a:p>
            <a:pPr marL="365760" lvl="1" indent="0">
              <a:buNone/>
            </a:pPr>
            <a:endParaRPr lang="en-US" dirty="0"/>
          </a:p>
          <a:p>
            <a:pPr marL="365760" lvl="1" indent="0">
              <a:buNone/>
            </a:pPr>
            <a:endParaRPr lang="en-US" dirty="0"/>
          </a:p>
          <a:p>
            <a:pPr marL="365760" lvl="1" indent="0">
              <a:buNone/>
            </a:pPr>
            <a:r>
              <a:rPr lang="en-US" dirty="0" smtClean="0"/>
              <a:t>So, are more resistant to water loss!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818" y="3027195"/>
            <a:ext cx="8039137" cy="241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64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459" y="756833"/>
            <a:ext cx="7787314" cy="5477421"/>
          </a:xfrm>
        </p:spPr>
        <p:txBody>
          <a:bodyPr/>
          <a:lstStyle/>
          <a:p>
            <a:pPr marL="525780" indent="-457200">
              <a:buFont typeface="+mj-lt"/>
              <a:buAutoNum type="arabicPeriod" startAt="3"/>
            </a:pPr>
            <a:r>
              <a:rPr lang="en-US" dirty="0" smtClean="0"/>
              <a:t>Pollen (male gametophyte)</a:t>
            </a:r>
          </a:p>
          <a:p>
            <a:pPr lvl="1"/>
            <a:r>
              <a:rPr lang="en-US" dirty="0" smtClean="0"/>
              <a:t>Do NOT require water to travel</a:t>
            </a:r>
          </a:p>
          <a:p>
            <a:pPr lvl="1"/>
            <a:r>
              <a:rPr lang="en-US" dirty="0" smtClean="0"/>
              <a:t>Are carried by wind to female gametophyte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36576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65760" lvl="1" indent="0">
              <a:buNone/>
            </a:pPr>
            <a:r>
              <a:rPr lang="en-US" dirty="0" smtClean="0"/>
              <a:t>So, is adapted to dry conditions!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0" y="2073548"/>
            <a:ext cx="43180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2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313" y="756833"/>
            <a:ext cx="7954093" cy="5528731"/>
          </a:xfrm>
        </p:spPr>
        <p:txBody>
          <a:bodyPr/>
          <a:lstStyle/>
          <a:p>
            <a:pPr marL="525780" indent="-457200">
              <a:buFont typeface="+mj-lt"/>
              <a:buAutoNum type="arabicPeriod" startAt="4"/>
            </a:pPr>
            <a:r>
              <a:rPr lang="en-US" dirty="0" smtClean="0"/>
              <a:t>Seeds</a:t>
            </a:r>
          </a:p>
          <a:p>
            <a:pPr lvl="1"/>
            <a:r>
              <a:rPr lang="en-US" dirty="0" smtClean="0"/>
              <a:t>Can become dormant if conditions are not </a:t>
            </a:r>
            <a:r>
              <a:rPr lang="en-US" dirty="0" err="1" smtClean="0"/>
              <a:t>favourable</a:t>
            </a:r>
            <a:endParaRPr lang="en-US" dirty="0" smtClean="0"/>
          </a:p>
          <a:p>
            <a:pPr lvl="1"/>
            <a:r>
              <a:rPr lang="en-US" dirty="0" smtClean="0"/>
              <a:t>Provides food supply for developing embryo</a:t>
            </a:r>
          </a:p>
          <a:p>
            <a:pPr lvl="1"/>
            <a:r>
              <a:rPr lang="en-US" dirty="0" smtClean="0"/>
              <a:t>Has protective seed coat (protects embryo)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949" y="2938534"/>
            <a:ext cx="4446738" cy="325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82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776" y="769662"/>
            <a:ext cx="7979752" cy="5062968"/>
          </a:xfrm>
        </p:spPr>
        <p:txBody>
          <a:bodyPr/>
          <a:lstStyle/>
          <a:p>
            <a:pPr marL="525780" indent="-457200">
              <a:buFont typeface="+mj-lt"/>
              <a:buAutoNum type="arabicPeriod" startAt="5"/>
            </a:pPr>
            <a:r>
              <a:rPr lang="en-US" dirty="0" smtClean="0"/>
              <a:t>Vascular tissue (xylem &amp; phloem)</a:t>
            </a:r>
          </a:p>
          <a:p>
            <a:pPr lvl="1"/>
            <a:r>
              <a:rPr lang="en-US" dirty="0" smtClean="0"/>
              <a:t>Conducts water &amp; nutrients to different parts of the plant</a:t>
            </a:r>
          </a:p>
          <a:p>
            <a:pPr lvl="1"/>
            <a:r>
              <a:rPr lang="en-US" dirty="0" smtClean="0"/>
              <a:t>Helps strengthen the stem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8460" y="2717154"/>
            <a:ext cx="4916058" cy="320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80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202</TotalTime>
  <Words>186</Words>
  <Application>Microsoft Office PowerPoint</Application>
  <PresentationFormat>On-screen Show (4:3)</PresentationFormat>
  <Paragraphs>58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Austin</vt:lpstr>
      <vt:lpstr>The Gymnosperms</vt:lpstr>
      <vt:lpstr>Phylum Tracheophyta </vt:lpstr>
      <vt:lpstr>The Gymnosperms </vt:lpstr>
      <vt:lpstr>PowerPoint Presentation</vt:lpstr>
      <vt:lpstr>Adaptations to very cold &amp; very dry climates:</vt:lpstr>
      <vt:lpstr>PowerPoint Presentation</vt:lpstr>
      <vt:lpstr>PowerPoint Presentation</vt:lpstr>
      <vt:lpstr>PowerPoint Presentation</vt:lpstr>
      <vt:lpstr>PowerPoint Presentation</vt:lpstr>
    </vt:vector>
  </TitlesOfParts>
  <Company>SD 67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Sharp</dc:creator>
  <cp:lastModifiedBy>Sharp, Jennifer</cp:lastModifiedBy>
  <cp:revision>15</cp:revision>
  <dcterms:created xsi:type="dcterms:W3CDTF">2014-12-16T02:43:26Z</dcterms:created>
  <dcterms:modified xsi:type="dcterms:W3CDTF">2019-05-22T20:26:26Z</dcterms:modified>
</cp:coreProperties>
</file>